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00" r:id="rId3"/>
    <p:sldId id="304" r:id="rId4"/>
    <p:sldId id="272" r:id="rId5"/>
    <p:sldId id="276" r:id="rId6"/>
    <p:sldId id="275" r:id="rId7"/>
    <p:sldId id="274" r:id="rId8"/>
    <p:sldId id="301" r:id="rId9"/>
    <p:sldId id="298" r:id="rId10"/>
    <p:sldId id="260" r:id="rId11"/>
    <p:sldId id="278" r:id="rId12"/>
    <p:sldId id="279" r:id="rId13"/>
    <p:sldId id="280" r:id="rId14"/>
    <p:sldId id="284" r:id="rId15"/>
    <p:sldId id="283" r:id="rId16"/>
    <p:sldId id="305" r:id="rId17"/>
    <p:sldId id="308" r:id="rId18"/>
    <p:sldId id="292" r:id="rId19"/>
    <p:sldId id="309" r:id="rId20"/>
    <p:sldId id="310" r:id="rId21"/>
    <p:sldId id="311" r:id="rId22"/>
    <p:sldId id="312" r:id="rId23"/>
    <p:sldId id="313" r:id="rId24"/>
    <p:sldId id="314" r:id="rId25"/>
    <p:sldId id="286" r:id="rId26"/>
    <p:sldId id="299" r:id="rId27"/>
    <p:sldId id="263" r:id="rId28"/>
    <p:sldId id="306" r:id="rId29"/>
    <p:sldId id="316" r:id="rId30"/>
    <p:sldId id="317" r:id="rId31"/>
    <p:sldId id="318" r:id="rId32"/>
    <p:sldId id="270" r:id="rId3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93EB"/>
    <a:srgbClr val="FF72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8580" autoAdjust="0"/>
  </p:normalViewPr>
  <p:slideViewPr>
    <p:cSldViewPr>
      <p:cViewPr varScale="1">
        <p:scale>
          <a:sx n="46" d="100"/>
          <a:sy n="46" d="100"/>
        </p:scale>
        <p:origin x="1171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BC619676-F383-416F-A88B-8CB7DD262DB4}" type="datetimeFigureOut">
              <a:rPr lang="ko-KR" altLang="en-US" smtClean="0"/>
              <a:pPr/>
              <a:t>2023-06-08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5388D35A-F7A9-4E34-9ED1-0BEB022078A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01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8D35A-F7A9-4E34-9ED1-0BEB022078AF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70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</a:t>
            </a:r>
          </a:p>
          <a:p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셀레니움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뷰티플숩을</a:t>
            </a:r>
            <a:r>
              <a:rPr lang="ko-KR" altLang="en-US" dirty="0" smtClean="0"/>
              <a:t> 이용하여 데이터를 확보하고</a:t>
            </a:r>
          </a:p>
          <a:p>
            <a:r>
              <a:rPr lang="ko-KR" altLang="en-US" dirty="0" err="1" smtClean="0"/>
              <a:t>사이킷런을</a:t>
            </a:r>
            <a:r>
              <a:rPr lang="ko-KR" altLang="en-US" dirty="0" smtClean="0"/>
              <a:t> 이용하여 추천 시스템을 개발할 것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 프로젝트를 통해</a:t>
            </a:r>
          </a:p>
          <a:p>
            <a:r>
              <a:rPr lang="ko-KR" altLang="en-US" dirty="0" smtClean="0"/>
              <a:t>사용자들에게 새로운 음악을 추천함 </a:t>
            </a:r>
            <a:r>
              <a:rPr lang="ko-KR" altLang="en-US" dirty="0" err="1" smtClean="0"/>
              <a:t>으로써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음악 감상의 즐거움이 더 해지며 또한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새로운 아티스트나 작곡가의 음악에 대한 노래 홍보 기회를 제공할 수 있기를 기대합니다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D5BD-29E1-42E1-8111-76E62842748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401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</a:t>
            </a:r>
          </a:p>
          <a:p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셀레니움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뷰티플숩을</a:t>
            </a:r>
            <a:r>
              <a:rPr lang="ko-KR" altLang="en-US" dirty="0" smtClean="0"/>
              <a:t> 이용하여 데이터를 확보하고</a:t>
            </a:r>
          </a:p>
          <a:p>
            <a:r>
              <a:rPr lang="ko-KR" altLang="en-US" dirty="0" err="1" smtClean="0"/>
              <a:t>사이킷런을</a:t>
            </a:r>
            <a:r>
              <a:rPr lang="ko-KR" altLang="en-US" dirty="0" smtClean="0"/>
              <a:t> 이용하여 추천 시스템을 개발할 것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 프로젝트를 통해</a:t>
            </a:r>
          </a:p>
          <a:p>
            <a:r>
              <a:rPr lang="ko-KR" altLang="en-US" dirty="0" smtClean="0"/>
              <a:t>사용자들에게 새로운 음악을 추천함 </a:t>
            </a:r>
            <a:r>
              <a:rPr lang="ko-KR" altLang="en-US" dirty="0" err="1" smtClean="0"/>
              <a:t>으로써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음악 감상의 즐거움이 더 해지며 또한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새로운 아티스트나 작곡가의 음악에 대한 노래 홍보 기회를 제공할 수 있기를 기대합니다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D5BD-29E1-42E1-8111-76E62842748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620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도전했조에서</a:t>
            </a:r>
            <a:r>
              <a:rPr lang="ko-KR" altLang="en-US" dirty="0" smtClean="0"/>
              <a:t> </a:t>
            </a:r>
          </a:p>
          <a:p>
            <a:r>
              <a:rPr lang="ko-KR" altLang="en-US" dirty="0" smtClean="0"/>
              <a:t>김유미 </a:t>
            </a:r>
            <a:r>
              <a:rPr lang="ko-KR" altLang="en-US" dirty="0" err="1" smtClean="0"/>
              <a:t>조장님은</a:t>
            </a:r>
            <a:r>
              <a:rPr lang="ko-KR" altLang="en-US" dirty="0" smtClean="0"/>
              <a:t> 시스템 설계와 </a:t>
            </a:r>
            <a:r>
              <a:rPr lang="ko-KR" altLang="en-US" dirty="0" err="1" smtClean="0"/>
              <a:t>웹페이지</a:t>
            </a:r>
            <a:r>
              <a:rPr lang="ko-KR" altLang="en-US" dirty="0" smtClean="0"/>
              <a:t> 구현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크롤링을</a:t>
            </a:r>
            <a:r>
              <a:rPr lang="ko-KR" altLang="en-US" dirty="0" smtClean="0"/>
              <a:t> 담당하고</a:t>
            </a:r>
          </a:p>
          <a:p>
            <a:r>
              <a:rPr lang="ko-KR" altLang="en-US" dirty="0" err="1" smtClean="0"/>
              <a:t>김화영님은</a:t>
            </a:r>
            <a:r>
              <a:rPr lang="ko-KR" altLang="en-US" dirty="0" smtClean="0"/>
              <a:t> 발표와 </a:t>
            </a:r>
            <a:r>
              <a:rPr lang="ko-KR" altLang="en-US" dirty="0" err="1" smtClean="0"/>
              <a:t>추천시스템</a:t>
            </a:r>
            <a:r>
              <a:rPr lang="ko-KR" altLang="en-US" dirty="0" smtClean="0"/>
              <a:t> 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프로젝트관리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크롤링을</a:t>
            </a:r>
            <a:r>
              <a:rPr lang="ko-KR" altLang="en-US" dirty="0" smtClean="0"/>
              <a:t> 담당하고</a:t>
            </a:r>
          </a:p>
          <a:p>
            <a:r>
              <a:rPr lang="ko-KR" altLang="en-US" dirty="0" err="1" smtClean="0"/>
              <a:t>최가람님은</a:t>
            </a:r>
            <a:r>
              <a:rPr lang="ko-KR" altLang="en-US" dirty="0" smtClean="0"/>
              <a:t> 데이터셋가공</a:t>
            </a:r>
            <a:r>
              <a:rPr lang="en-US" altLang="ko-KR" dirty="0" smtClean="0"/>
              <a:t>,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피피티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크롤링을</a:t>
            </a:r>
            <a:r>
              <a:rPr lang="ko-KR" altLang="en-US" dirty="0" smtClean="0"/>
              <a:t> 담당합니다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D5BD-29E1-42E1-8111-76E62842748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162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프로젝트일정은</a:t>
            </a:r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월</a:t>
            </a:r>
            <a:r>
              <a:rPr lang="en-US" altLang="ko-KR" dirty="0" smtClean="0"/>
              <a:t>24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~26</a:t>
            </a:r>
            <a:r>
              <a:rPr lang="ko-KR" altLang="en-US" dirty="0" smtClean="0"/>
              <a:t>일까지 </a:t>
            </a:r>
            <a:r>
              <a:rPr lang="ko-KR" altLang="en-US" dirty="0" err="1" smtClean="0"/>
              <a:t>사전계획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주제선정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기획안</a:t>
            </a:r>
            <a:r>
              <a:rPr lang="ko-KR" altLang="en-US" dirty="0" smtClean="0"/>
              <a:t> 작성 </a:t>
            </a:r>
            <a:r>
              <a:rPr lang="en-US" altLang="ko-KR" dirty="0" smtClean="0"/>
              <a:t>,</a:t>
            </a:r>
            <a:r>
              <a:rPr lang="ko-KR" altLang="en-US" dirty="0" smtClean="0"/>
              <a:t>자료조사 와 </a:t>
            </a:r>
            <a:r>
              <a:rPr lang="ko-KR" altLang="en-US" dirty="0" err="1" smtClean="0"/>
              <a:t>기획안</a:t>
            </a:r>
            <a:r>
              <a:rPr lang="ko-KR" altLang="en-US" dirty="0" smtClean="0"/>
              <a:t> 발표를 마치고</a:t>
            </a:r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월</a:t>
            </a:r>
            <a:r>
              <a:rPr lang="en-US" altLang="ko-KR" dirty="0" smtClean="0"/>
              <a:t>30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~6</a:t>
            </a:r>
            <a:r>
              <a:rPr lang="ko-KR" altLang="en-US" dirty="0" smtClean="0"/>
              <a:t>월</a:t>
            </a:r>
            <a:r>
              <a:rPr lang="en-US" altLang="ko-KR" dirty="0" smtClean="0"/>
              <a:t>3</a:t>
            </a:r>
            <a:r>
              <a:rPr lang="ko-KR" altLang="en-US" dirty="0" smtClean="0"/>
              <a:t>일까지 데이터 </a:t>
            </a:r>
            <a:r>
              <a:rPr lang="ko-KR" altLang="en-US" dirty="0" err="1" smtClean="0"/>
              <a:t>전처리와</a:t>
            </a:r>
            <a:r>
              <a:rPr lang="ko-KR" altLang="en-US" dirty="0" smtClean="0"/>
              <a:t> 추천 시스템을 구현하고</a:t>
            </a:r>
          </a:p>
          <a:p>
            <a:r>
              <a:rPr lang="en-US" altLang="ko-KR" dirty="0" smtClean="0"/>
              <a:t>6</a:t>
            </a:r>
            <a:r>
              <a:rPr lang="ko-KR" altLang="en-US" dirty="0" smtClean="0"/>
              <a:t>월</a:t>
            </a:r>
            <a:r>
              <a:rPr lang="en-US" altLang="ko-KR" dirty="0" smtClean="0"/>
              <a:t>4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~6</a:t>
            </a:r>
            <a:r>
              <a:rPr lang="ko-KR" altLang="en-US" dirty="0" smtClean="0"/>
              <a:t>일까지 웹 </a:t>
            </a:r>
            <a:r>
              <a:rPr lang="en-US" altLang="ko-KR" dirty="0" smtClean="0"/>
              <a:t>flask</a:t>
            </a:r>
            <a:r>
              <a:rPr lang="ko-KR" altLang="en-US" dirty="0" smtClean="0"/>
              <a:t>를 제작하고</a:t>
            </a:r>
          </a:p>
          <a:p>
            <a:r>
              <a:rPr lang="en-US" altLang="ko-KR" dirty="0" smtClean="0"/>
              <a:t>6</a:t>
            </a:r>
            <a:r>
              <a:rPr lang="ko-KR" altLang="en-US" dirty="0" smtClean="0"/>
              <a:t>월</a:t>
            </a:r>
            <a:r>
              <a:rPr lang="en-US" altLang="ko-KR" dirty="0" smtClean="0"/>
              <a:t>7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~9</a:t>
            </a:r>
            <a:r>
              <a:rPr lang="ko-KR" altLang="en-US" dirty="0" smtClean="0"/>
              <a:t>일까지 </a:t>
            </a:r>
            <a:r>
              <a:rPr lang="en-US" altLang="ko-KR" dirty="0" err="1" smtClean="0"/>
              <a:t>ppt</a:t>
            </a:r>
            <a:r>
              <a:rPr lang="ko-KR" altLang="en-US" dirty="0" smtClean="0"/>
              <a:t>제작과 발표를 할 예정입니다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D5BD-29E1-42E1-8111-76E62842748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793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</a:t>
            </a:r>
          </a:p>
          <a:p>
            <a:r>
              <a:rPr lang="ko-KR" altLang="en-US" dirty="0" smtClean="0"/>
              <a:t>구글드라이브를 사용하여 자료를 공유하고</a:t>
            </a:r>
          </a:p>
          <a:p>
            <a:r>
              <a:rPr lang="ko-KR" altLang="en-US" dirty="0" smtClean="0"/>
              <a:t>카카오 오븐을 사용하여 회의록을 작성하며</a:t>
            </a:r>
          </a:p>
          <a:p>
            <a:r>
              <a:rPr lang="ko-KR" altLang="en-US" dirty="0" err="1" smtClean="0"/>
              <a:t>파이썬</a:t>
            </a:r>
            <a:r>
              <a:rPr lang="en-US" altLang="ko-KR" dirty="0" smtClean="0"/>
              <a:t>,</a:t>
            </a:r>
            <a:r>
              <a:rPr lang="ko-KR" altLang="en-US" dirty="0" smtClean="0"/>
              <a:t>자바스크립트</a:t>
            </a:r>
            <a:r>
              <a:rPr lang="en-US" altLang="ko-KR" dirty="0" smtClean="0"/>
              <a:t>,html/</a:t>
            </a:r>
            <a:r>
              <a:rPr lang="en-US" altLang="ko-KR" dirty="0" err="1" smtClean="0"/>
              <a:t>css</a:t>
            </a:r>
            <a:r>
              <a:rPr lang="ko-KR" altLang="en-US" dirty="0" smtClean="0"/>
              <a:t>로 프로젝트를 관리합니다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D5BD-29E1-42E1-8111-76E62842748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819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처음 노래 가사 요약 시스템을 개발해 보고 싶었지만 </a:t>
            </a:r>
            <a:endParaRPr lang="en-US" altLang="ko-KR" dirty="0" smtClean="0"/>
          </a:p>
          <a:p>
            <a:r>
              <a:rPr lang="ko-KR" altLang="en-US" dirty="0" smtClean="0"/>
              <a:t>능력의 한계에 부딪혔습니다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 글에 대한 요약은 </a:t>
            </a:r>
            <a:r>
              <a:rPr lang="ko-KR" altLang="en-US" baseline="0" dirty="0" err="1" smtClean="0"/>
              <a:t>딥러닝이</a:t>
            </a:r>
            <a:r>
              <a:rPr lang="ko-KR" altLang="en-US" baseline="0" dirty="0" smtClean="0"/>
              <a:t> 요구되어야 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그래서 우리 능력으로 구현 할 수 있는 비슷한 서비스가 무엇이 있을까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고민하게 되었습니다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따라서 빅데이터셋구축을 해서 </a:t>
            </a:r>
            <a:r>
              <a:rPr lang="ko-KR" altLang="en-US" baseline="0" dirty="0" err="1" smtClean="0"/>
              <a:t>머신러닝을</a:t>
            </a:r>
            <a:r>
              <a:rPr lang="ko-KR" altLang="en-US" baseline="0" dirty="0" smtClean="0"/>
              <a:t> 적용한 추천시스템으로 노래 추천을 해볼까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고민하다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무엇을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사용자가 듣고 싶은 노래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비슷한 노래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잘 알려지지 않은 노래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다른 사람들이 듣는 노래를 해보자 하여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노래 정보를 수집하여 </a:t>
            </a:r>
            <a:r>
              <a:rPr lang="ko-KR" altLang="en-US" baseline="0" dirty="0" err="1" smtClean="0"/>
              <a:t>노래가사의</a:t>
            </a:r>
            <a:r>
              <a:rPr lang="ko-KR" altLang="en-US" baseline="0" dirty="0" smtClean="0"/>
              <a:t> 코사인유사도를 구해 웹 페이지에 적용한 노래 추천 시스템을 만들게 되었습니다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D5BD-29E1-42E1-8111-76E62842748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307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8D35A-F7A9-4E34-9ED1-0BEB022078AF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024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</a:t>
            </a:r>
          </a:p>
          <a:p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셀레니움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뷰티플숩을</a:t>
            </a:r>
            <a:r>
              <a:rPr lang="ko-KR" altLang="en-US" dirty="0" smtClean="0"/>
              <a:t> 이용하여 데이터를 확보하고</a:t>
            </a:r>
          </a:p>
          <a:p>
            <a:r>
              <a:rPr lang="ko-KR" altLang="en-US" dirty="0" err="1" smtClean="0"/>
              <a:t>사이킷런을</a:t>
            </a:r>
            <a:r>
              <a:rPr lang="ko-KR" altLang="en-US" dirty="0" smtClean="0"/>
              <a:t> 이용하여 추천 시스템을 개발할 것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 프로젝트를 통해</a:t>
            </a:r>
          </a:p>
          <a:p>
            <a:r>
              <a:rPr lang="ko-KR" altLang="en-US" dirty="0" smtClean="0"/>
              <a:t>사용자들에게 새로운 음악을 추천함 </a:t>
            </a:r>
            <a:r>
              <a:rPr lang="ko-KR" altLang="en-US" dirty="0" err="1" smtClean="0"/>
              <a:t>으로써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음악 감상의 즐거움이 더 해지며 또한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새로운 아티스트나 작곡가의 음악에 대한 노래 홍보 기회를 제공할 수 있기를 기대합니다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D5BD-29E1-42E1-8111-76E62842748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081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</a:t>
            </a:r>
          </a:p>
          <a:p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셀레니움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뷰티플숩을</a:t>
            </a:r>
            <a:r>
              <a:rPr lang="ko-KR" altLang="en-US" dirty="0" smtClean="0"/>
              <a:t> 이용하여 데이터를 확보하고</a:t>
            </a:r>
          </a:p>
          <a:p>
            <a:r>
              <a:rPr lang="ko-KR" altLang="en-US" dirty="0" err="1" smtClean="0"/>
              <a:t>사이킷런을</a:t>
            </a:r>
            <a:r>
              <a:rPr lang="ko-KR" altLang="en-US" dirty="0" smtClean="0"/>
              <a:t> 이용하여 추천 시스템을 개발할 것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 프로젝트를 통해</a:t>
            </a:r>
          </a:p>
          <a:p>
            <a:r>
              <a:rPr lang="ko-KR" altLang="en-US" dirty="0" smtClean="0"/>
              <a:t>사용자들에게 새로운 음악을 추천함 </a:t>
            </a:r>
            <a:r>
              <a:rPr lang="ko-KR" altLang="en-US" dirty="0" err="1" smtClean="0"/>
              <a:t>으로써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음악 감상의 즐거움이 더 해지며 또한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새로운 아티스트나 작곡가의 음악에 대한 노래 홍보 기회를 제공할 수 있기를 기대합니다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D5BD-29E1-42E1-8111-76E62842748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873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</a:t>
            </a:r>
          </a:p>
          <a:p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셀레니움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뷰티플숩을</a:t>
            </a:r>
            <a:r>
              <a:rPr lang="ko-KR" altLang="en-US" dirty="0" smtClean="0"/>
              <a:t> 이용하여 데이터를 확보하고</a:t>
            </a:r>
          </a:p>
          <a:p>
            <a:r>
              <a:rPr lang="ko-KR" altLang="en-US" dirty="0" err="1" smtClean="0"/>
              <a:t>사이킷런을</a:t>
            </a:r>
            <a:r>
              <a:rPr lang="ko-KR" altLang="en-US" dirty="0" smtClean="0"/>
              <a:t> 이용하여 추천 시스템을 개발할 것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 프로젝트를 통해</a:t>
            </a:r>
          </a:p>
          <a:p>
            <a:r>
              <a:rPr lang="ko-KR" altLang="en-US" dirty="0" smtClean="0"/>
              <a:t>사용자들에게 새로운 음악을 추천함 </a:t>
            </a:r>
            <a:r>
              <a:rPr lang="ko-KR" altLang="en-US" dirty="0" err="1" smtClean="0"/>
              <a:t>으로써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음악 감상의 즐거움이 더 해지며 또한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새로운 아티스트나 작곡가의 음악에 대한 노래 홍보 기회를 제공할 수 있기를 기대합니다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D5BD-29E1-42E1-8111-76E62842748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709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0.png"/><Relationship Id="rId7" Type="http://schemas.openxmlformats.org/officeDocument/2006/relationships/image" Target="../media/image7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8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44.png"/><Relationship Id="rId4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9.png"/><Relationship Id="rId7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40.png"/><Relationship Id="rId4" Type="http://schemas.openxmlformats.org/officeDocument/2006/relationships/image" Target="../media/image90.png"/><Relationship Id="rId9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g"/><Relationship Id="rId3" Type="http://schemas.openxmlformats.org/officeDocument/2006/relationships/image" Target="../media/image89.png"/><Relationship Id="rId7" Type="http://schemas.openxmlformats.org/officeDocument/2006/relationships/image" Target="../media/image100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10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10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08.png"/><Relationship Id="rId3" Type="http://schemas.openxmlformats.org/officeDocument/2006/relationships/image" Target="../media/image105.png"/><Relationship Id="rId7" Type="http://schemas.openxmlformats.org/officeDocument/2006/relationships/image" Target="../media/image18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106.png"/><Relationship Id="rId5" Type="http://schemas.openxmlformats.org/officeDocument/2006/relationships/image" Target="../media/image51.png"/><Relationship Id="rId10" Type="http://schemas.openxmlformats.org/officeDocument/2006/relationships/image" Target="../media/image59.png"/><Relationship Id="rId4" Type="http://schemas.openxmlformats.org/officeDocument/2006/relationships/image" Target="../media/image50.png"/><Relationship Id="rId9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05.png"/><Relationship Id="rId7" Type="http://schemas.openxmlformats.org/officeDocument/2006/relationships/image" Target="../media/image18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109.png"/><Relationship Id="rId5" Type="http://schemas.openxmlformats.org/officeDocument/2006/relationships/image" Target="../media/image51.png"/><Relationship Id="rId10" Type="http://schemas.openxmlformats.org/officeDocument/2006/relationships/image" Target="../media/image59.png"/><Relationship Id="rId4" Type="http://schemas.openxmlformats.org/officeDocument/2006/relationships/image" Target="../media/image50.png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112.png"/><Relationship Id="rId4" Type="http://schemas.openxmlformats.org/officeDocument/2006/relationships/image" Target="../media/image50.png"/><Relationship Id="rId9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114.png"/><Relationship Id="rId4" Type="http://schemas.openxmlformats.org/officeDocument/2006/relationships/image" Target="../media/image50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18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74141" y="2012951"/>
            <a:ext cx="8773912" cy="2750582"/>
            <a:chOff x="4674141" y="2012951"/>
            <a:chExt cx="8773912" cy="27505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20000">
              <a:off x="4674141" y="2012951"/>
              <a:ext cx="8773912" cy="275058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286385" y="4627002"/>
            <a:ext cx="13712944" cy="21082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3100" kern="0" spc="-500" dirty="0" smtClean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들어볼래</a:t>
            </a:r>
            <a:r>
              <a:rPr lang="en-US" altLang="ko-KR" sz="13100" kern="0" spc="-500" dirty="0" smtClean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?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04500" y="3029677"/>
            <a:ext cx="11676714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500" kern="0" dirty="0" err="1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빅데이터</a:t>
            </a:r>
            <a:r>
              <a:rPr lang="en-US" altLang="ko-KR" sz="7500" kern="0" dirty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 </a:t>
            </a:r>
            <a:r>
              <a:rPr lang="en-US" altLang="ko-KR" sz="7500" kern="0" dirty="0" err="1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기반</a:t>
            </a:r>
            <a:r>
              <a:rPr lang="en-US" altLang="ko-KR" sz="7500" kern="0" dirty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 </a:t>
            </a:r>
            <a:r>
              <a:rPr lang="en-US" altLang="ko-KR" sz="7500" kern="0" dirty="0" err="1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프로젝트</a:t>
            </a:r>
            <a:endParaRPr lang="en-US" altLang="ko-KR" sz="7500" kern="0" dirty="0" smtClean="0">
              <a:solidFill>
                <a:srgbClr val="7E93E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ExtraBold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0" y="7493111"/>
            <a:ext cx="8818221" cy="5144389"/>
            <a:chOff x="0" y="7493111"/>
            <a:chExt cx="8818221" cy="514438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887863" y="8366581"/>
              <a:ext cx="5504389" cy="3397450"/>
              <a:chOff x="2887863" y="8366581"/>
              <a:chExt cx="5504389" cy="339745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260000">
                <a:off x="2887863" y="8366581"/>
                <a:ext cx="5504389" cy="33974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0" y="9040009"/>
              <a:ext cx="4761681" cy="2180458"/>
              <a:chOff x="0" y="9040009"/>
              <a:chExt cx="4761681" cy="218045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9040009"/>
                <a:ext cx="4761681" cy="218045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1342396" y="6546907"/>
            <a:ext cx="4130612" cy="737728"/>
            <a:chOff x="-1342396" y="6546907"/>
            <a:chExt cx="4130612" cy="7377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42396" y="6546907"/>
              <a:ext cx="4130612" cy="73772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106127" y="6951847"/>
            <a:ext cx="12073469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kern="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1</a:t>
            </a:r>
            <a:r>
              <a:rPr lang="ko-KR" altLang="en-US" sz="3200" kern="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조 김유미</a:t>
            </a:r>
            <a:r>
              <a:rPr lang="en-US" altLang="ko-KR" sz="3200" kern="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, </a:t>
            </a:r>
            <a:r>
              <a:rPr lang="ko-KR" altLang="en-US" sz="3200" kern="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김화영</a:t>
            </a:r>
            <a:r>
              <a:rPr lang="en-US" altLang="ko-KR" sz="3200" kern="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,  </a:t>
            </a:r>
            <a:r>
              <a:rPr lang="ko-KR" altLang="en-US" sz="3200" kern="0" dirty="0" err="1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최가람</a:t>
            </a:r>
            <a:r>
              <a:rPr lang="en-US" altLang="ko-KR" sz="3200" kern="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/>
            </a:r>
            <a:br>
              <a:rPr lang="en-US" altLang="ko-KR" sz="3200" kern="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</a:br>
            <a:r>
              <a:rPr lang="ko-KR" altLang="en-US" sz="2400" kern="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연세 빅데이터</a:t>
            </a:r>
            <a:r>
              <a:rPr lang="en-US" altLang="ko-KR" sz="2400" kern="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2023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3383325" y="1212162"/>
            <a:ext cx="9064866" cy="10123660"/>
            <a:chOff x="13383325" y="1212162"/>
            <a:chExt cx="9064866" cy="1012366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209094" y="1820646"/>
              <a:ext cx="6534192" cy="6644423"/>
              <a:chOff x="15209094" y="1820646"/>
              <a:chExt cx="6534192" cy="664442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4620000">
                <a:off x="15209094" y="1820646"/>
                <a:ext cx="6534192" cy="664442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710806" y="6546907"/>
              <a:ext cx="5679670" cy="4788915"/>
              <a:chOff x="13710806" y="6546907"/>
              <a:chExt cx="5679670" cy="478891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710806" y="6546907"/>
                <a:ext cx="5679670" cy="47889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383325" y="5790454"/>
              <a:ext cx="6956151" cy="2900019"/>
              <a:chOff x="13383325" y="5790454"/>
              <a:chExt cx="6956151" cy="290001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383325" y="5790454"/>
                <a:ext cx="6956151" cy="290001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-969393" y="-3001423"/>
            <a:ext cx="5384298" cy="6993246"/>
            <a:chOff x="-969393" y="-3001423"/>
            <a:chExt cx="5384298" cy="699324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-843253" y="-2239524"/>
              <a:ext cx="5132019" cy="4413742"/>
              <a:chOff x="-843253" y="-2239524"/>
              <a:chExt cx="5132019" cy="441374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5480000">
                <a:off x="-843253" y="-2239524"/>
                <a:ext cx="5132019" cy="441374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15426" y="1803841"/>
              <a:ext cx="1839878" cy="1805792"/>
              <a:chOff x="1315426" y="1803841"/>
              <a:chExt cx="1839878" cy="180579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3000000">
                <a:off x="1315426" y="1803841"/>
                <a:ext cx="1839878" cy="18057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1003"/>
          <p:cNvGrpSpPr/>
          <p:nvPr/>
        </p:nvGrpSpPr>
        <p:grpSpPr>
          <a:xfrm>
            <a:off x="6477000" y="323338"/>
            <a:ext cx="789966" cy="738547"/>
            <a:chOff x="12732830" y="2519925"/>
            <a:chExt cx="1200907" cy="1122740"/>
          </a:xfrm>
        </p:grpSpPr>
        <p:pic>
          <p:nvPicPr>
            <p:cNvPr id="38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2830" y="2519925"/>
              <a:ext cx="1200907" cy="1122740"/>
            </a:xfrm>
            <a:prstGeom prst="rect">
              <a:avLst/>
            </a:prstGeom>
          </p:spPr>
        </p:pic>
      </p:grpSp>
      <p:sp>
        <p:nvSpPr>
          <p:cNvPr id="36" name="Object 2"/>
          <p:cNvSpPr txBox="1"/>
          <p:nvPr/>
        </p:nvSpPr>
        <p:spPr>
          <a:xfrm>
            <a:off x="3501091" y="323338"/>
            <a:ext cx="101517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5684122" y="7871474"/>
            <a:ext cx="3946043" cy="2576367"/>
            <a:chOff x="15684122" y="7871474"/>
            <a:chExt cx="3946043" cy="25763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060000">
              <a:off x="15684122" y="7871474"/>
              <a:ext cx="3946043" cy="25763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77" y="3081932"/>
            <a:ext cx="5209524" cy="6553571"/>
            <a:chOff x="12123810" y="3160714"/>
            <a:chExt cx="5209524" cy="6553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23810" y="3160714"/>
              <a:ext cx="5209524" cy="6553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02381" y="3018155"/>
            <a:ext cx="5316667" cy="7002145"/>
            <a:chOff x="6502381" y="3018155"/>
            <a:chExt cx="5316667" cy="66961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2381" y="3018155"/>
              <a:ext cx="5316667" cy="66961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804959" y="146727"/>
            <a:ext cx="4862974" cy="3407631"/>
            <a:chOff x="-804959" y="146727"/>
            <a:chExt cx="4862974" cy="34076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120000">
              <a:off x="-804959" y="146727"/>
              <a:ext cx="4862974" cy="34076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2381" y="3160714"/>
            <a:ext cx="5178571" cy="6553571"/>
            <a:chOff x="952381" y="3160714"/>
            <a:chExt cx="5178571" cy="6553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381" y="3160714"/>
              <a:ext cx="5178571" cy="6553571"/>
            </a:xfrm>
            <a:prstGeom prst="rect">
              <a:avLst/>
            </a:prstGeom>
          </p:spPr>
        </p:pic>
      </p:grpSp>
      <p:sp>
        <p:nvSpPr>
          <p:cNvPr id="26" name="Object 61"/>
          <p:cNvSpPr txBox="1"/>
          <p:nvPr/>
        </p:nvSpPr>
        <p:spPr>
          <a:xfrm>
            <a:off x="1498275" y="4930708"/>
            <a:ext cx="423530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1964</a:t>
            </a:r>
            <a:r>
              <a:rPr lang="ko-KR" altLang="en-US" sz="32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년</a:t>
            </a:r>
            <a:r>
              <a:rPr lang="ko-KR" altLang="en-US" sz="32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 </a:t>
            </a:r>
            <a:r>
              <a:rPr lang="en-US" altLang="ko-KR" sz="32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~</a:t>
            </a:r>
            <a:r>
              <a:rPr lang="ko-KR" altLang="en-US" sz="32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 </a:t>
            </a:r>
            <a:r>
              <a:rPr lang="en-US" altLang="ko-KR" sz="32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2022</a:t>
            </a:r>
            <a:r>
              <a:rPr lang="ko-KR" altLang="en-US" sz="32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년</a:t>
            </a:r>
            <a:endParaRPr lang="en-US" altLang="ko-KR" sz="3200" kern="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ExtraBold" pitchFamily="34" charset="0"/>
            </a:endParaRPr>
          </a:p>
          <a:p>
            <a:pPr algn="ctr"/>
            <a:r>
              <a:rPr lang="ko-KR" altLang="en-US" sz="32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연도별 </a:t>
            </a:r>
            <a:r>
              <a:rPr lang="ko-KR" altLang="en-US" sz="32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 </a:t>
            </a:r>
            <a:r>
              <a:rPr lang="ko-KR" altLang="en-US" sz="32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인기순 </a:t>
            </a:r>
            <a:endParaRPr lang="en-US" altLang="ko-KR" sz="3200" kern="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ExtraBold" pitchFamily="34" charset="0"/>
            </a:endParaRPr>
          </a:p>
          <a:p>
            <a:pPr algn="ctr"/>
            <a:r>
              <a:rPr lang="ko-KR" altLang="en-US" sz="32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최대 </a:t>
            </a:r>
            <a:r>
              <a:rPr lang="en-US" altLang="ko-KR" sz="3200" kern="0" dirty="0" smtClean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50</a:t>
            </a:r>
            <a:r>
              <a:rPr lang="ko-KR" altLang="en-US" sz="32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곡 </a:t>
            </a:r>
            <a:endParaRPr lang="en-US" sz="3200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ExtraBold" pitchFamily="34" charset="0"/>
            </a:endParaRPr>
          </a:p>
        </p:txBody>
      </p:sp>
      <p:sp>
        <p:nvSpPr>
          <p:cNvPr id="28" name="Object 62"/>
          <p:cNvSpPr txBox="1"/>
          <p:nvPr/>
        </p:nvSpPr>
        <p:spPr>
          <a:xfrm>
            <a:off x="1368606" y="3659008"/>
            <a:ext cx="387520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 </a:t>
            </a:r>
            <a:r>
              <a:rPr lang="en-US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“”</a:t>
            </a:r>
            <a:r>
              <a:rPr lang="ko-KR" altLang="en-US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연도별</a:t>
            </a:r>
            <a:r>
              <a:rPr lang="en-US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"</a:t>
            </a:r>
            <a:endParaRPr 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Object 61"/>
          <p:cNvSpPr txBox="1"/>
          <p:nvPr/>
        </p:nvSpPr>
        <p:spPr>
          <a:xfrm>
            <a:off x="7288282" y="4733908"/>
            <a:ext cx="4024843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발라드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댄스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랩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힙합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,R&amp;B/Soul,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인디음악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록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메달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트로트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포크</a:t>
            </a:r>
          </a:p>
          <a:p>
            <a:pPr algn="ctr"/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그외장르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ost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국내뮤지컬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국내영화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국내 드라마 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장르별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인기순으로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최대 </a:t>
            </a:r>
            <a:r>
              <a:rPr lang="en-US" altLang="ko-KR" sz="2400" dirty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500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곡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Object 62"/>
          <p:cNvSpPr txBox="1"/>
          <p:nvPr/>
        </p:nvSpPr>
        <p:spPr>
          <a:xfrm>
            <a:off x="7589420" y="3657867"/>
            <a:ext cx="272819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 </a:t>
            </a:r>
            <a:r>
              <a:rPr lang="en-US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“”</a:t>
            </a:r>
            <a:r>
              <a:rPr lang="ko-KR" altLang="en-US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장르별</a:t>
            </a:r>
            <a:r>
              <a:rPr lang="en-US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"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Object 62"/>
          <p:cNvSpPr txBox="1"/>
          <p:nvPr/>
        </p:nvSpPr>
        <p:spPr>
          <a:xfrm>
            <a:off x="12927250" y="3685900"/>
            <a:ext cx="402969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 </a:t>
            </a:r>
            <a:r>
              <a:rPr lang="en-US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“”</a:t>
            </a:r>
            <a:r>
              <a:rPr lang="ko-KR" altLang="en-US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플레이리스트 </a:t>
            </a:r>
            <a:r>
              <a:rPr lang="en-US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"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Object 61"/>
          <p:cNvSpPr txBox="1"/>
          <p:nvPr/>
        </p:nvSpPr>
        <p:spPr>
          <a:xfrm>
            <a:off x="12927250" y="4825718"/>
            <a:ext cx="3962400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인기 테마당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200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endParaRPr lang="en-US" altLang="ko-KR" sz="2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기분전환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비오는날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드라이브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한강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sz="2000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ExtraBold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89" y="6515919"/>
            <a:ext cx="4867753" cy="29013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833" y="6672900"/>
            <a:ext cx="4875761" cy="30413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8277" y="6672900"/>
            <a:ext cx="4840347" cy="304138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-34159" y="114656"/>
            <a:ext cx="3124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구성 및 활용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003"/>
          <p:cNvGrpSpPr/>
          <p:nvPr/>
        </p:nvGrpSpPr>
        <p:grpSpPr>
          <a:xfrm>
            <a:off x="6477000" y="323338"/>
            <a:ext cx="789966" cy="738547"/>
            <a:chOff x="12732830" y="2519925"/>
            <a:chExt cx="1200907" cy="1122740"/>
          </a:xfrm>
        </p:grpSpPr>
        <p:pic>
          <p:nvPicPr>
            <p:cNvPr id="2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2830" y="2519925"/>
              <a:ext cx="1200907" cy="1122740"/>
            </a:xfrm>
            <a:prstGeom prst="rect">
              <a:avLst/>
            </a:prstGeom>
          </p:spPr>
        </p:pic>
      </p:grpSp>
      <p:grpSp>
        <p:nvGrpSpPr>
          <p:cNvPr id="33" name="그룹 1005"/>
          <p:cNvGrpSpPr/>
          <p:nvPr/>
        </p:nvGrpSpPr>
        <p:grpSpPr>
          <a:xfrm>
            <a:off x="7106211" y="3238500"/>
            <a:ext cx="4012305" cy="4527506"/>
            <a:chOff x="837219" y="847619"/>
            <a:chExt cx="4012305" cy="4553500"/>
          </a:xfrm>
        </p:grpSpPr>
        <p:pic>
          <p:nvPicPr>
            <p:cNvPr id="34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219" y="847619"/>
              <a:ext cx="4012305" cy="4553500"/>
            </a:xfrm>
            <a:prstGeom prst="rect">
              <a:avLst/>
            </a:prstGeom>
          </p:spPr>
        </p:pic>
        <p:grpSp>
          <p:nvGrpSpPr>
            <p:cNvPr id="35" name="그룹 1006"/>
            <p:cNvGrpSpPr/>
            <p:nvPr/>
          </p:nvGrpSpPr>
          <p:grpSpPr>
            <a:xfrm>
              <a:off x="1174588" y="1434660"/>
              <a:ext cx="3337567" cy="3346607"/>
              <a:chOff x="1174588" y="1434660"/>
              <a:chExt cx="3337567" cy="3346607"/>
            </a:xfrm>
          </p:grpSpPr>
          <p:pic>
            <p:nvPicPr>
              <p:cNvPr id="36" name="Object 2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74588" y="1434660"/>
                <a:ext cx="3337567" cy="3346607"/>
              </a:xfrm>
              <a:prstGeom prst="rect">
                <a:avLst/>
              </a:prstGeom>
            </p:spPr>
          </p:pic>
        </p:grpSp>
      </p:grpSp>
      <p:grpSp>
        <p:nvGrpSpPr>
          <p:cNvPr id="2" name="그룹 1"/>
          <p:cNvGrpSpPr/>
          <p:nvPr/>
        </p:nvGrpSpPr>
        <p:grpSpPr>
          <a:xfrm>
            <a:off x="1558122" y="3238500"/>
            <a:ext cx="4012305" cy="4553500"/>
            <a:chOff x="1558122" y="3390900"/>
            <a:chExt cx="4012305" cy="4553500"/>
          </a:xfrm>
        </p:grpSpPr>
        <p:pic>
          <p:nvPicPr>
            <p:cNvPr id="40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8122" y="3390900"/>
              <a:ext cx="4012305" cy="455350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906020" y="4006693"/>
              <a:ext cx="3337567" cy="3346607"/>
              <a:chOff x="12429667" y="4067531"/>
              <a:chExt cx="3337567" cy="334660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429667" y="4067531"/>
                <a:ext cx="3337567" cy="334660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7512502" y="4820201"/>
            <a:ext cx="324664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Play list</a:t>
            </a:r>
          </a:p>
          <a:p>
            <a:pPr algn="ctr"/>
            <a:r>
              <a:rPr lang="en-US" sz="480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3845</a:t>
            </a:r>
            <a:r>
              <a:rPr 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Object 30"/>
          <p:cNvSpPr txBox="1"/>
          <p:nvPr/>
        </p:nvSpPr>
        <p:spPr>
          <a:xfrm>
            <a:off x="1784697" y="5189532"/>
            <a:ext cx="324664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800" kern="0" spc="-400" dirty="0" smtClean="0">
                <a:solidFill>
                  <a:srgbClr val="FF725D"/>
                </a:solidFill>
                <a:latin typeface="배달의민족 주아" panose="02020603020101020101" pitchFamily="18" charset="-127"/>
              </a:rPr>
              <a:t>6243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곡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3" name="그룹 1005"/>
          <p:cNvGrpSpPr/>
          <p:nvPr/>
        </p:nvGrpSpPr>
        <p:grpSpPr>
          <a:xfrm>
            <a:off x="12420600" y="3180800"/>
            <a:ext cx="4012305" cy="4553500"/>
            <a:chOff x="837219" y="847619"/>
            <a:chExt cx="4012305" cy="4553500"/>
          </a:xfrm>
        </p:grpSpPr>
        <p:pic>
          <p:nvPicPr>
            <p:cNvPr id="44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219" y="847619"/>
              <a:ext cx="4012305" cy="4553500"/>
            </a:xfrm>
            <a:prstGeom prst="rect">
              <a:avLst/>
            </a:prstGeom>
          </p:spPr>
        </p:pic>
        <p:grpSp>
          <p:nvGrpSpPr>
            <p:cNvPr id="45" name="그룹 1006"/>
            <p:cNvGrpSpPr/>
            <p:nvPr/>
          </p:nvGrpSpPr>
          <p:grpSpPr>
            <a:xfrm>
              <a:off x="1174588" y="1434660"/>
              <a:ext cx="3337567" cy="3346607"/>
              <a:chOff x="1174588" y="1434660"/>
              <a:chExt cx="3337567" cy="3346607"/>
            </a:xfrm>
          </p:grpSpPr>
          <p:pic>
            <p:nvPicPr>
              <p:cNvPr id="46" name="Object 2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74588" y="1434660"/>
                <a:ext cx="3337567" cy="3346607"/>
              </a:xfrm>
              <a:prstGeom prst="rect">
                <a:avLst/>
              </a:prstGeom>
            </p:spPr>
          </p:pic>
        </p:grpSp>
      </p:grpSp>
      <p:sp>
        <p:nvSpPr>
          <p:cNvPr id="47" name="Object 30"/>
          <p:cNvSpPr txBox="1"/>
          <p:nvPr/>
        </p:nvSpPr>
        <p:spPr>
          <a:xfrm>
            <a:off x="12848888" y="4912534"/>
            <a:ext cx="3246648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Play list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내의 곡</a:t>
            </a:r>
            <a:endParaRPr lang="en-US" sz="3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sz="480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60271</a:t>
            </a:r>
            <a:r>
              <a:rPr 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97194" y="8034635"/>
            <a:ext cx="3889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추천시스템에 활용할 분석 데이터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639400" y="8043122"/>
            <a:ext cx="3151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대중적인 테마 분석 데이터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3639800" y="8059062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구현 데이터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34159" y="114656"/>
            <a:ext cx="3124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구성 및 활용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Object 2"/>
          <p:cNvSpPr txBox="1"/>
          <p:nvPr/>
        </p:nvSpPr>
        <p:spPr>
          <a:xfrm>
            <a:off x="3773619" y="323338"/>
            <a:ext cx="101517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 데이터 </a:t>
            </a:r>
            <a:r>
              <a:rPr lang="ko-KR" altLang="en-US" sz="6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갯수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284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3619" y="323338"/>
            <a:ext cx="101517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연도별 장르 분포도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81000" y="1376301"/>
            <a:ext cx="18745200" cy="8644000"/>
            <a:chOff x="2723" y="2152397"/>
            <a:chExt cx="8378229" cy="75618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2723" y="2152397"/>
              <a:ext cx="8378229" cy="7561889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5181600" y="442553"/>
            <a:ext cx="872920" cy="738547"/>
            <a:chOff x="5181600" y="442553"/>
            <a:chExt cx="872920" cy="73854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215127" y="442553"/>
              <a:ext cx="789966" cy="738547"/>
              <a:chOff x="12732830" y="2519925"/>
              <a:chExt cx="1200907" cy="112274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732830" y="2519925"/>
                <a:ext cx="1200907" cy="1122740"/>
              </a:xfrm>
              <a:prstGeom prst="rect">
                <a:avLst/>
              </a:prstGeom>
            </p:spPr>
          </p:pic>
        </p:grpSp>
        <p:sp>
          <p:nvSpPr>
            <p:cNvPr id="33" name="Object 33"/>
            <p:cNvSpPr txBox="1"/>
            <p:nvPr/>
          </p:nvSpPr>
          <p:spPr>
            <a:xfrm>
              <a:off x="5181600" y="504049"/>
              <a:ext cx="872920" cy="6155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400" kern="0" spc="-200" dirty="0" smtClean="0">
                  <a:solidFill>
                    <a:srgbClr val="FFFFFF"/>
                  </a:solidFill>
                  <a:latin typeface="배달의민족 주아" panose="02020603020101020101" pitchFamily="18" charset="-127"/>
                  <a:cs typeface="NanumSquareRoundOTF ExtraBold" pitchFamily="34" charset="0"/>
                </a:rPr>
                <a:t>01</a:t>
              </a:r>
              <a:endParaRPr lang="en-US" dirty="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74" y="1749166"/>
            <a:ext cx="4882906" cy="38953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200" y="1717784"/>
            <a:ext cx="4928626" cy="38953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245" y="1717784"/>
            <a:ext cx="4355955" cy="38953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036" y="5806712"/>
            <a:ext cx="4766744" cy="383258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200" y="5743947"/>
            <a:ext cx="4928626" cy="389535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246" y="5743946"/>
            <a:ext cx="4355954" cy="389535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34159" y="114656"/>
            <a:ext cx="3124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구성 및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707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3619" y="323338"/>
            <a:ext cx="101517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장르별 워드 </a:t>
            </a:r>
            <a:r>
              <a:rPr lang="ko-KR" altLang="en-US" sz="6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클라우드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81000" y="1376301"/>
            <a:ext cx="18745200" cy="8644000"/>
            <a:chOff x="2723" y="2152397"/>
            <a:chExt cx="8378229" cy="75618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2723" y="2152397"/>
              <a:ext cx="8378229" cy="7561889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4876800" y="442553"/>
            <a:ext cx="872920" cy="738547"/>
            <a:chOff x="5017020" y="370397"/>
            <a:chExt cx="872920" cy="73854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058497" y="370397"/>
              <a:ext cx="789966" cy="738547"/>
              <a:chOff x="12732830" y="2519925"/>
              <a:chExt cx="1200907" cy="112274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732830" y="2519925"/>
                <a:ext cx="1200907" cy="1122740"/>
              </a:xfrm>
              <a:prstGeom prst="rect">
                <a:avLst/>
              </a:prstGeom>
            </p:spPr>
          </p:pic>
        </p:grpSp>
        <p:sp>
          <p:nvSpPr>
            <p:cNvPr id="33" name="Object 33"/>
            <p:cNvSpPr txBox="1"/>
            <p:nvPr/>
          </p:nvSpPr>
          <p:spPr>
            <a:xfrm>
              <a:off x="5017020" y="410855"/>
              <a:ext cx="872920" cy="6155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400" kern="0" spc="-200" dirty="0" smtClean="0">
                  <a:solidFill>
                    <a:srgbClr val="FFFFFF"/>
                  </a:solidFill>
                  <a:latin typeface="배달의민족 주아" panose="02020603020101020101" pitchFamily="18" charset="-127"/>
                  <a:cs typeface="NanumSquareRoundOTF ExtraBold" pitchFamily="34" charset="0"/>
                </a:rPr>
                <a:t>02</a:t>
              </a:r>
              <a:endParaRPr lang="en-US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98" y="2939536"/>
            <a:ext cx="5517530" cy="5517530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1075312" y="2125782"/>
            <a:ext cx="4193695" cy="687518"/>
            <a:chOff x="1075312" y="2125782"/>
            <a:chExt cx="4193695" cy="687518"/>
          </a:xfrm>
        </p:grpSpPr>
        <p:grpSp>
          <p:nvGrpSpPr>
            <p:cNvPr id="23" name="그룹 1014">
              <a:extLst>
                <a:ext uri="{FF2B5EF4-FFF2-40B4-BE49-F238E27FC236}">
                  <a16:creationId xmlns:a16="http://schemas.microsoft.com/office/drawing/2014/main" id="{E947D7F0-395C-026E-2118-605A11798CA2}"/>
                </a:ext>
              </a:extLst>
            </p:cNvPr>
            <p:cNvGrpSpPr/>
            <p:nvPr/>
          </p:nvGrpSpPr>
          <p:grpSpPr>
            <a:xfrm>
              <a:off x="1343360" y="2125782"/>
              <a:ext cx="3657600" cy="687518"/>
              <a:chOff x="13752928" y="2123813"/>
              <a:chExt cx="3537126" cy="687518"/>
            </a:xfrm>
          </p:grpSpPr>
          <p:pic>
            <p:nvPicPr>
              <p:cNvPr id="24" name="Object 46">
                <a:extLst>
                  <a:ext uri="{FF2B5EF4-FFF2-40B4-BE49-F238E27FC236}">
                    <a16:creationId xmlns:a16="http://schemas.microsoft.com/office/drawing/2014/main" id="{F37AA7AC-68D3-200A-215C-9FE6232E7D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52928" y="2123813"/>
                <a:ext cx="3537126" cy="687518"/>
              </a:xfrm>
              <a:prstGeom prst="rect">
                <a:avLst/>
              </a:prstGeom>
            </p:spPr>
          </p:pic>
        </p:grpSp>
        <p:sp>
          <p:nvSpPr>
            <p:cNvPr id="25" name="Object 61">
              <a:extLst>
                <a:ext uri="{FF2B5EF4-FFF2-40B4-BE49-F238E27FC236}">
                  <a16:creationId xmlns:a16="http://schemas.microsoft.com/office/drawing/2014/main" id="{E2F56673-0E55-F7A4-1514-C1C3B8C4940C}"/>
                </a:ext>
              </a:extLst>
            </p:cNvPr>
            <p:cNvSpPr txBox="1"/>
            <p:nvPr/>
          </p:nvSpPr>
          <p:spPr>
            <a:xfrm>
              <a:off x="1075312" y="2210015"/>
              <a:ext cx="419369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kern="0" spc="6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Regular" pitchFamily="34" charset="0"/>
                </a:rPr>
                <a:t>국내 뮤지컬</a:t>
              </a:r>
              <a:endParaRPr lang="en-US" altLang="ko-KR" sz="2800" spc="6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033" y="2939536"/>
            <a:ext cx="5530957" cy="5530957"/>
          </a:xfrm>
          <a:prstGeom prst="rect">
            <a:avLst/>
          </a:prstGeom>
        </p:spPr>
      </p:pic>
      <p:grpSp>
        <p:nvGrpSpPr>
          <p:cNvPr id="27" name="그룹 1014">
            <a:extLst>
              <a:ext uri="{FF2B5EF4-FFF2-40B4-BE49-F238E27FC236}">
                <a16:creationId xmlns:a16="http://schemas.microsoft.com/office/drawing/2014/main" id="{E947D7F0-395C-026E-2118-605A11798CA2}"/>
              </a:ext>
            </a:extLst>
          </p:cNvPr>
          <p:cNvGrpSpPr/>
          <p:nvPr/>
        </p:nvGrpSpPr>
        <p:grpSpPr>
          <a:xfrm>
            <a:off x="6942712" y="2125782"/>
            <a:ext cx="3657600" cy="687518"/>
            <a:chOff x="13752928" y="2123813"/>
            <a:chExt cx="3537126" cy="687518"/>
          </a:xfrm>
        </p:grpSpPr>
        <p:pic>
          <p:nvPicPr>
            <p:cNvPr id="28" name="Object 46">
              <a:extLst>
                <a:ext uri="{FF2B5EF4-FFF2-40B4-BE49-F238E27FC236}">
                  <a16:creationId xmlns:a16="http://schemas.microsoft.com/office/drawing/2014/main" id="{F37AA7AC-68D3-200A-215C-9FE6232E7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52928" y="2123813"/>
              <a:ext cx="3537126" cy="687518"/>
            </a:xfrm>
            <a:prstGeom prst="rect">
              <a:avLst/>
            </a:prstGeom>
          </p:spPr>
        </p:pic>
      </p:grpSp>
      <p:sp>
        <p:nvSpPr>
          <p:cNvPr id="29" name="Object 61">
            <a:extLst>
              <a:ext uri="{FF2B5EF4-FFF2-40B4-BE49-F238E27FC236}">
                <a16:creationId xmlns:a16="http://schemas.microsoft.com/office/drawing/2014/main" id="{E2F56673-0E55-F7A4-1514-C1C3B8C4940C}"/>
              </a:ext>
            </a:extLst>
          </p:cNvPr>
          <p:cNvSpPr txBox="1"/>
          <p:nvPr/>
        </p:nvSpPr>
        <p:spPr>
          <a:xfrm>
            <a:off x="6674664" y="2210015"/>
            <a:ext cx="419369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kern="0" spc="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댄스</a:t>
            </a:r>
            <a:endParaRPr lang="en-US" altLang="ko-KR" sz="28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0" name="그룹 1014">
            <a:extLst>
              <a:ext uri="{FF2B5EF4-FFF2-40B4-BE49-F238E27FC236}">
                <a16:creationId xmlns:a16="http://schemas.microsoft.com/office/drawing/2014/main" id="{E947D7F0-395C-026E-2118-605A11798CA2}"/>
              </a:ext>
            </a:extLst>
          </p:cNvPr>
          <p:cNvGrpSpPr/>
          <p:nvPr/>
        </p:nvGrpSpPr>
        <p:grpSpPr>
          <a:xfrm>
            <a:off x="12764848" y="2126367"/>
            <a:ext cx="3657600" cy="687518"/>
            <a:chOff x="13752928" y="2123813"/>
            <a:chExt cx="3537126" cy="687518"/>
          </a:xfrm>
        </p:grpSpPr>
        <p:pic>
          <p:nvPicPr>
            <p:cNvPr id="31" name="Object 46">
              <a:extLst>
                <a:ext uri="{FF2B5EF4-FFF2-40B4-BE49-F238E27FC236}">
                  <a16:creationId xmlns:a16="http://schemas.microsoft.com/office/drawing/2014/main" id="{F37AA7AC-68D3-200A-215C-9FE6232E7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52928" y="2123813"/>
              <a:ext cx="3537126" cy="687518"/>
            </a:xfrm>
            <a:prstGeom prst="rect">
              <a:avLst/>
            </a:prstGeom>
          </p:spPr>
        </p:pic>
      </p:grpSp>
      <p:sp>
        <p:nvSpPr>
          <p:cNvPr id="32" name="Object 61">
            <a:extLst>
              <a:ext uri="{FF2B5EF4-FFF2-40B4-BE49-F238E27FC236}">
                <a16:creationId xmlns:a16="http://schemas.microsoft.com/office/drawing/2014/main" id="{E2F56673-0E55-F7A4-1514-C1C3B8C4940C}"/>
              </a:ext>
            </a:extLst>
          </p:cNvPr>
          <p:cNvSpPr txBox="1"/>
          <p:nvPr/>
        </p:nvSpPr>
        <p:spPr>
          <a:xfrm>
            <a:off x="12496800" y="2210600"/>
            <a:ext cx="419369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kern="0" spc="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발라드</a:t>
            </a:r>
            <a:endParaRPr lang="en-US" altLang="ko-KR" sz="28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2939536"/>
            <a:ext cx="5566803" cy="556680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-34159" y="114656"/>
            <a:ext cx="3124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구성 및 활용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4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3619" y="323338"/>
            <a:ext cx="101517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장르별 워드 </a:t>
            </a:r>
            <a:r>
              <a:rPr lang="ko-KR" altLang="en-US" sz="6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클라우드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81000" y="1376301"/>
            <a:ext cx="18745200" cy="8644000"/>
            <a:chOff x="2723" y="2152397"/>
            <a:chExt cx="8378229" cy="75618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2723" y="2152397"/>
              <a:ext cx="8378229" cy="7561889"/>
            </a:xfrm>
            <a:prstGeom prst="rect">
              <a:avLst/>
            </a:prstGeom>
          </p:spPr>
        </p:pic>
      </p:grpSp>
      <p:grpSp>
        <p:nvGrpSpPr>
          <p:cNvPr id="34" name="그룹 1014">
            <a:extLst>
              <a:ext uri="{FF2B5EF4-FFF2-40B4-BE49-F238E27FC236}">
                <a16:creationId xmlns:a16="http://schemas.microsoft.com/office/drawing/2014/main" id="{E947D7F0-395C-026E-2118-605A11798CA2}"/>
              </a:ext>
            </a:extLst>
          </p:cNvPr>
          <p:cNvGrpSpPr/>
          <p:nvPr/>
        </p:nvGrpSpPr>
        <p:grpSpPr>
          <a:xfrm>
            <a:off x="2630248" y="1773396"/>
            <a:ext cx="3657600" cy="687518"/>
            <a:chOff x="13752928" y="2123813"/>
            <a:chExt cx="3537126" cy="687518"/>
          </a:xfrm>
        </p:grpSpPr>
        <p:pic>
          <p:nvPicPr>
            <p:cNvPr id="35" name="Object 46">
              <a:extLst>
                <a:ext uri="{FF2B5EF4-FFF2-40B4-BE49-F238E27FC236}">
                  <a16:creationId xmlns:a16="http://schemas.microsoft.com/office/drawing/2014/main" id="{F37AA7AC-68D3-200A-215C-9FE6232E7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2928" y="2123813"/>
              <a:ext cx="3537126" cy="687518"/>
            </a:xfrm>
            <a:prstGeom prst="rect">
              <a:avLst/>
            </a:prstGeom>
          </p:spPr>
        </p:pic>
      </p:grpSp>
      <p:sp>
        <p:nvSpPr>
          <p:cNvPr id="36" name="Object 61">
            <a:extLst>
              <a:ext uri="{FF2B5EF4-FFF2-40B4-BE49-F238E27FC236}">
                <a16:creationId xmlns:a16="http://schemas.microsoft.com/office/drawing/2014/main" id="{E2F56673-0E55-F7A4-1514-C1C3B8C4940C}"/>
              </a:ext>
            </a:extLst>
          </p:cNvPr>
          <p:cNvSpPr txBox="1"/>
          <p:nvPr/>
        </p:nvSpPr>
        <p:spPr>
          <a:xfrm>
            <a:off x="2362200" y="1857629"/>
            <a:ext cx="419369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kern="0" spc="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트로트</a:t>
            </a:r>
            <a:endParaRPr lang="en-US" altLang="ko-KR" sz="28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7" name="그룹 1014">
            <a:extLst>
              <a:ext uri="{FF2B5EF4-FFF2-40B4-BE49-F238E27FC236}">
                <a16:creationId xmlns:a16="http://schemas.microsoft.com/office/drawing/2014/main" id="{E947D7F0-395C-026E-2118-605A11798CA2}"/>
              </a:ext>
            </a:extLst>
          </p:cNvPr>
          <p:cNvGrpSpPr/>
          <p:nvPr/>
        </p:nvGrpSpPr>
        <p:grpSpPr>
          <a:xfrm>
            <a:off x="11317048" y="1773396"/>
            <a:ext cx="3657600" cy="687518"/>
            <a:chOff x="13752928" y="2123813"/>
            <a:chExt cx="3537126" cy="687518"/>
          </a:xfrm>
        </p:grpSpPr>
        <p:pic>
          <p:nvPicPr>
            <p:cNvPr id="38" name="Object 46">
              <a:extLst>
                <a:ext uri="{FF2B5EF4-FFF2-40B4-BE49-F238E27FC236}">
                  <a16:creationId xmlns:a16="http://schemas.microsoft.com/office/drawing/2014/main" id="{F37AA7AC-68D3-200A-215C-9FE6232E7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2928" y="2123813"/>
              <a:ext cx="3537126" cy="687518"/>
            </a:xfrm>
            <a:prstGeom prst="rect">
              <a:avLst/>
            </a:prstGeom>
          </p:spPr>
        </p:pic>
      </p:grpSp>
      <p:sp>
        <p:nvSpPr>
          <p:cNvPr id="39" name="Object 61">
            <a:extLst>
              <a:ext uri="{FF2B5EF4-FFF2-40B4-BE49-F238E27FC236}">
                <a16:creationId xmlns:a16="http://schemas.microsoft.com/office/drawing/2014/main" id="{E2F56673-0E55-F7A4-1514-C1C3B8C4940C}"/>
              </a:ext>
            </a:extLst>
          </p:cNvPr>
          <p:cNvSpPr txBox="1"/>
          <p:nvPr/>
        </p:nvSpPr>
        <p:spPr>
          <a:xfrm>
            <a:off x="11049000" y="1857629"/>
            <a:ext cx="419369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kern="0" spc="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포크 블루스</a:t>
            </a:r>
            <a:endParaRPr lang="en-US" altLang="ko-KR" sz="28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82" y="2668205"/>
            <a:ext cx="6974237" cy="697423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2688223"/>
            <a:ext cx="6934200" cy="6934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34159" y="114656"/>
            <a:ext cx="3124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구성 및 활용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876800" y="439803"/>
            <a:ext cx="850380" cy="741297"/>
            <a:chOff x="5004840" y="370397"/>
            <a:chExt cx="850380" cy="74129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058497" y="370397"/>
              <a:ext cx="769568" cy="741297"/>
              <a:chOff x="12732830" y="2519925"/>
              <a:chExt cx="1200907" cy="112274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732830" y="2519925"/>
                <a:ext cx="1200907" cy="1122740"/>
              </a:xfrm>
              <a:prstGeom prst="rect">
                <a:avLst/>
              </a:prstGeom>
            </p:spPr>
          </p:pic>
        </p:grpSp>
        <p:sp>
          <p:nvSpPr>
            <p:cNvPr id="18" name="Object 33"/>
            <p:cNvSpPr txBox="1"/>
            <p:nvPr/>
          </p:nvSpPr>
          <p:spPr>
            <a:xfrm>
              <a:off x="5004840" y="410855"/>
              <a:ext cx="850380" cy="6178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400" kern="0" spc="-200" dirty="0" smtClean="0">
                  <a:solidFill>
                    <a:srgbClr val="FFFFFF"/>
                  </a:solidFill>
                  <a:latin typeface="배달의민족 주아" panose="02020603020101020101" pitchFamily="18" charset="-127"/>
                  <a:cs typeface="NanumSquareRoundOTF ExtraBold" pitchFamily="34" charset="0"/>
                </a:rPr>
                <a:t>02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002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3618" y="323338"/>
            <a:ext cx="1177118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리스트에 가장 많이 들어있는 곡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81000" y="1376301"/>
            <a:ext cx="18745200" cy="8644000"/>
            <a:chOff x="2723" y="2152397"/>
            <a:chExt cx="8378229" cy="75618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2723" y="2152397"/>
              <a:ext cx="8378229" cy="7561889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3200400" y="424033"/>
            <a:ext cx="872920" cy="738547"/>
            <a:chOff x="3429000" y="424033"/>
            <a:chExt cx="872920" cy="73854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477795" y="424033"/>
              <a:ext cx="789966" cy="738547"/>
              <a:chOff x="12732830" y="2519925"/>
              <a:chExt cx="1200907" cy="112274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732830" y="2519925"/>
                <a:ext cx="1200907" cy="1122740"/>
              </a:xfrm>
              <a:prstGeom prst="rect">
                <a:avLst/>
              </a:prstGeom>
            </p:spPr>
          </p:pic>
        </p:grpSp>
        <p:sp>
          <p:nvSpPr>
            <p:cNvPr id="33" name="Object 33"/>
            <p:cNvSpPr txBox="1"/>
            <p:nvPr/>
          </p:nvSpPr>
          <p:spPr>
            <a:xfrm>
              <a:off x="3429000" y="485529"/>
              <a:ext cx="872920" cy="6155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400" kern="0" spc="-200" dirty="0" smtClean="0">
                  <a:solidFill>
                    <a:srgbClr val="FFFFFF"/>
                  </a:solidFill>
                  <a:latin typeface="배달의민족 주아" panose="02020603020101020101" pitchFamily="18" charset="-127"/>
                  <a:cs typeface="NanumSquareRoundOTF ExtraBold" pitchFamily="34" charset="0"/>
                </a:rPr>
                <a:t>03</a:t>
              </a:r>
              <a:endParaRPr lang="en-US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639009"/>
            <a:ext cx="12954000" cy="81185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34159" y="114656"/>
            <a:ext cx="3124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구성 및 활용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783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01162" y="1585622"/>
            <a:ext cx="1792037" cy="1792037"/>
            <a:chOff x="10201162" y="1585622"/>
            <a:chExt cx="1792037" cy="17920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1162" y="1585622"/>
              <a:ext cx="1792037" cy="179203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199601" y="3425903"/>
            <a:ext cx="8915400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 및</a:t>
            </a:r>
            <a:endParaRPr lang="en-US" altLang="ko-KR" sz="9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개발 과정</a:t>
            </a:r>
            <a:endParaRPr lang="en-US" altLang="ko-KR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-3352800" y="3365883"/>
            <a:ext cx="6095238" cy="737728"/>
            <a:chOff x="6095238" y="4979564"/>
            <a:chExt cx="6095238" cy="7377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09524" y="5850571"/>
            <a:ext cx="6171429" cy="2572869"/>
            <a:chOff x="-1009524" y="5850571"/>
            <a:chExt cx="6171429" cy="25728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09524" y="5850571"/>
              <a:ext cx="6171429" cy="2572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05193" y="5299564"/>
            <a:ext cx="2572814" cy="2572814"/>
            <a:chOff x="13105193" y="5299564"/>
            <a:chExt cx="2572814" cy="25728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05193" y="5299564"/>
              <a:ext cx="2572814" cy="2572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695238" y="7225562"/>
            <a:ext cx="6171429" cy="2395754"/>
            <a:chOff x="-1695238" y="7225562"/>
            <a:chExt cx="6171429" cy="23957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695238" y="7225562"/>
              <a:ext cx="6171429" cy="2395754"/>
            </a:xfrm>
            <a:prstGeom prst="rect">
              <a:avLst/>
            </a:prstGeom>
          </p:spPr>
        </p:pic>
      </p:grpSp>
      <p:sp>
        <p:nvSpPr>
          <p:cNvPr id="15" name="Object 5"/>
          <p:cNvSpPr txBox="1"/>
          <p:nvPr/>
        </p:nvSpPr>
        <p:spPr>
          <a:xfrm>
            <a:off x="6011781" y="6721376"/>
            <a:ext cx="899961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 시스템 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개인화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507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562600" y="605900"/>
            <a:ext cx="668762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컨텐츠 기반</a:t>
            </a:r>
            <a:endParaRPr 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51861" y="2169900"/>
            <a:ext cx="17843453" cy="8246449"/>
            <a:chOff x="952381" y="2838095"/>
            <a:chExt cx="16380952" cy="6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2838095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18258" y="8424312"/>
            <a:ext cx="6171429" cy="2869805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-34159" y="114656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28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내용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453" y="2970805"/>
            <a:ext cx="10061347" cy="689385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220497" y="2657204"/>
            <a:ext cx="4421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★가사 </a:t>
            </a:r>
            <a:r>
              <a:rPr lang="ko-KR" altLang="en-US" sz="3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학습전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불용어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처리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60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562600" y="605900"/>
            <a:ext cx="668762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컨텐츠 기반</a:t>
            </a:r>
            <a:endParaRPr 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51861" y="2169900"/>
            <a:ext cx="17843453" cy="8246449"/>
            <a:chOff x="952381" y="2838095"/>
            <a:chExt cx="16380952" cy="6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2838095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18258" y="8424312"/>
            <a:ext cx="6171429" cy="2869805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46813" y="5643354"/>
            <a:ext cx="7818301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★코사인 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유사도를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측정 </a:t>
            </a:r>
          </a:p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자기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자신을 제외한 후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유사도 순으로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 5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813" y="6688027"/>
            <a:ext cx="6506483" cy="30674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" t="31731" b="34735"/>
          <a:stretch/>
        </p:blipFill>
        <p:spPr>
          <a:xfrm>
            <a:off x="1079276" y="4522474"/>
            <a:ext cx="10235165" cy="4283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9"/>
          <a:srcRect t="7651" r="18699" b="47355"/>
          <a:stretch/>
        </p:blipFill>
        <p:spPr>
          <a:xfrm>
            <a:off x="1040321" y="5256658"/>
            <a:ext cx="8142625" cy="1181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79276" y="3019660"/>
            <a:ext cx="111347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★학습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컨텐츠 이용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TfidfVectorizer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total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</a:t>
            </a:r>
            <a:endParaRPr lang="en-US" altLang="ko-KR" sz="2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유사도 높은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노래가 나올 수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있도록</a:t>
            </a:r>
            <a:endParaRPr lang="en-US" altLang="ko-KR" sz="2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전처리한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가사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(morphs),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제목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아티스트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2,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작곡가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2,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작사가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2,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 =&gt;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학습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0" name="그룹 1011"/>
          <p:cNvGrpSpPr/>
          <p:nvPr/>
        </p:nvGrpSpPr>
        <p:grpSpPr>
          <a:xfrm rot="1203691">
            <a:off x="1704815" y="6492214"/>
            <a:ext cx="1411328" cy="857382"/>
            <a:chOff x="10074561" y="6686347"/>
            <a:chExt cx="1411328" cy="857382"/>
          </a:xfrm>
        </p:grpSpPr>
        <p:pic>
          <p:nvPicPr>
            <p:cNvPr id="21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80000">
              <a:off x="10074561" y="6686347"/>
              <a:ext cx="1411328" cy="857382"/>
            </a:xfrm>
            <a:prstGeom prst="rect">
              <a:avLst/>
            </a:prstGeom>
          </p:spPr>
        </p:pic>
      </p:grpSp>
      <p:sp>
        <p:nvSpPr>
          <p:cNvPr id="24" name="Object 6"/>
          <p:cNvSpPr txBox="1"/>
          <p:nvPr/>
        </p:nvSpPr>
        <p:spPr>
          <a:xfrm>
            <a:off x="3123489" y="6985742"/>
            <a:ext cx="7818301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Sim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모듈을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생성한 후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파일로 저장하여 </a:t>
            </a:r>
            <a:endParaRPr lang="en-US" altLang="ko-KR" sz="2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</a:t>
            </a:r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구현시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빠른 결과 창을 출력할 수 </a:t>
            </a:r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있게했다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34159" y="114656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28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내용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725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48200" y="571429"/>
            <a:ext cx="962081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dirty="0" err="1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숨은명곡</a:t>
            </a:r>
            <a:r>
              <a:rPr lang="ko-KR" altLang="en-US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 </a:t>
            </a:r>
            <a:r>
              <a:rPr lang="en-US" altLang="ko-KR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(</a:t>
            </a:r>
            <a:r>
              <a:rPr lang="ko-KR" altLang="en-US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좋아요</a:t>
            </a:r>
            <a:r>
              <a:rPr lang="en-US" altLang="ko-KR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&amp;</a:t>
            </a:r>
            <a:r>
              <a:rPr lang="ko-KR" altLang="en-US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댓글 기반</a:t>
            </a:r>
            <a:r>
              <a:rPr lang="en-US" altLang="ko-KR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)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51861" y="2169900"/>
            <a:ext cx="17843453" cy="8246449"/>
            <a:chOff x="952381" y="2838095"/>
            <a:chExt cx="16380952" cy="6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2838095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18258" y="8424312"/>
            <a:ext cx="6171429" cy="2869805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-34159" y="114656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28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내용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Object 6"/>
          <p:cNvSpPr txBox="1"/>
          <p:nvPr/>
        </p:nvSpPr>
        <p:spPr>
          <a:xfrm>
            <a:off x="3048000" y="2464627"/>
            <a:ext cx="7806358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★컨텐츠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기반 추천 시스템에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분위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접목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좋아요와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댓글수를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합산한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기록치가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하위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25%~50%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해당한다면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 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유명하진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않아도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매니아층이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있는 노래로 판별</a:t>
            </a:r>
          </a:p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설정한 범위에 맞춰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 컨텐츠 동일하게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995001"/>
            <a:ext cx="13177977" cy="385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5400000">
            <a:off x="-13538020" y="-1469772"/>
            <a:ext cx="12533921" cy="12609524"/>
            <a:chOff x="10381137" y="6837790"/>
            <a:chExt cx="12533921" cy="12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1137" y="6837790"/>
              <a:ext cx="12533921" cy="126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70750" y="5907657"/>
            <a:ext cx="5935919" cy="5832345"/>
            <a:chOff x="-2351905" y="6815654"/>
            <a:chExt cx="5935919" cy="58323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420000">
              <a:off x="-2351905" y="6815654"/>
              <a:ext cx="5935919" cy="583234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757404" y="326065"/>
            <a:ext cx="7242857" cy="90178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40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  <a:endParaRPr lang="en-US" altLang="ko-KR" sz="4000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200" spc="3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6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en-US" altLang="ko-KR" sz="36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36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36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개요</a:t>
            </a:r>
            <a:endParaRPr lang="en-US" altLang="ko-KR" sz="3600" spc="3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28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구성원</a:t>
            </a:r>
            <a:r>
              <a:rPr lang="en-US" altLang="ko-KR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</a:t>
            </a:r>
            <a:r>
              <a:rPr lang="en-US" altLang="ko-KR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800" spc="3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사용도구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소개</a:t>
            </a:r>
            <a:endParaRPr lang="en-US" altLang="ko-KR" sz="2800" spc="3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28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배경</a:t>
            </a:r>
            <a:endParaRPr lang="en-US" altLang="ko-KR" sz="2800" spc="3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3600" b="1" spc="3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6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6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구성 및 활용</a:t>
            </a:r>
            <a:endParaRPr lang="en-US" altLang="ko-KR" sz="3600" spc="3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28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spc="3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테이터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수집</a:t>
            </a:r>
            <a:r>
              <a:rPr lang="en-US" altLang="ko-KR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spc="3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r>
              <a:rPr lang="en-US" altLang="ko-KR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800" spc="3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28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시각화</a:t>
            </a:r>
            <a:endParaRPr lang="en-US" altLang="ko-KR" sz="2800" spc="3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200" spc="3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6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 및 개발 과정</a:t>
            </a:r>
            <a:endParaRPr lang="en-US" altLang="ko-KR" sz="3600" spc="3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28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spc="3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추천시스템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800" spc="3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28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개인화</a:t>
            </a:r>
            <a:endParaRPr lang="en-US" altLang="ko-KR" sz="2800" spc="3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200" spc="3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6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36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리뷰</a:t>
            </a:r>
            <a:endParaRPr lang="en-US" altLang="ko-KR" sz="3600" spc="3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28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가능성</a:t>
            </a:r>
            <a:r>
              <a:rPr lang="en-US" altLang="ko-KR" sz="2800" spc="3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800" spc="3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한계</a:t>
            </a:r>
          </a:p>
          <a:p>
            <a:pPr lvl="1"/>
            <a:r>
              <a:rPr lang="en-US" altLang="ko-KR" sz="28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</a:t>
            </a:r>
            <a:endParaRPr lang="en-US" altLang="ko-KR" sz="2800" spc="3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28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소감</a:t>
            </a:r>
            <a:endParaRPr lang="en-US" altLang="ko-KR" sz="2800" spc="3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6" name="그룹 1006"/>
          <p:cNvGrpSpPr>
            <a:grpSpLocks noChangeAspect="1"/>
          </p:cNvGrpSpPr>
          <p:nvPr/>
        </p:nvGrpSpPr>
        <p:grpSpPr>
          <a:xfrm>
            <a:off x="5811875" y="495300"/>
            <a:ext cx="351233" cy="504000"/>
            <a:chOff x="8403005" y="2016176"/>
            <a:chExt cx="614383" cy="9471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3005" y="2016176"/>
              <a:ext cx="614383" cy="9471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76088" y="-1057875"/>
            <a:ext cx="1041328" cy="874476"/>
            <a:chOff x="8199056" y="7362375"/>
            <a:chExt cx="1041328" cy="87447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99056" y="7362375"/>
              <a:ext cx="1041328" cy="8744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5400000">
            <a:off x="-5121095" y="5186518"/>
            <a:ext cx="12885320" cy="737728"/>
            <a:chOff x="2841764" y="6583241"/>
            <a:chExt cx="4321167" cy="73772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28" name="그룹 1009"/>
          <p:cNvGrpSpPr/>
          <p:nvPr/>
        </p:nvGrpSpPr>
        <p:grpSpPr>
          <a:xfrm rot="5400000">
            <a:off x="-3530406" y="5409546"/>
            <a:ext cx="12885320" cy="737728"/>
            <a:chOff x="2841764" y="6583241"/>
            <a:chExt cx="4321167" cy="737728"/>
          </a:xfrm>
        </p:grpSpPr>
        <p:pic>
          <p:nvPicPr>
            <p:cNvPr id="30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31" name="그룹 1009"/>
          <p:cNvGrpSpPr/>
          <p:nvPr/>
        </p:nvGrpSpPr>
        <p:grpSpPr>
          <a:xfrm rot="5400000">
            <a:off x="-5638630" y="5181075"/>
            <a:ext cx="12885320" cy="737728"/>
            <a:chOff x="2841764" y="6583241"/>
            <a:chExt cx="4321167" cy="737728"/>
          </a:xfrm>
        </p:grpSpPr>
        <p:pic>
          <p:nvPicPr>
            <p:cNvPr id="33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34" name="그룹 1009"/>
          <p:cNvGrpSpPr/>
          <p:nvPr/>
        </p:nvGrpSpPr>
        <p:grpSpPr>
          <a:xfrm rot="5400000">
            <a:off x="-3906981" y="5181075"/>
            <a:ext cx="12885320" cy="737728"/>
            <a:chOff x="2841764" y="6583241"/>
            <a:chExt cx="4321167" cy="737728"/>
          </a:xfrm>
        </p:grpSpPr>
        <p:pic>
          <p:nvPicPr>
            <p:cNvPr id="36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37" name="그룹 1009"/>
          <p:cNvGrpSpPr/>
          <p:nvPr/>
        </p:nvGrpSpPr>
        <p:grpSpPr>
          <a:xfrm rot="5400000">
            <a:off x="-4443659" y="5181075"/>
            <a:ext cx="12885320" cy="737728"/>
            <a:chOff x="2841764" y="6583241"/>
            <a:chExt cx="4321167" cy="737728"/>
          </a:xfrm>
        </p:grpSpPr>
        <p:pic>
          <p:nvPicPr>
            <p:cNvPr id="38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39" name="그룹 1009"/>
          <p:cNvGrpSpPr/>
          <p:nvPr/>
        </p:nvGrpSpPr>
        <p:grpSpPr>
          <a:xfrm rot="5400000">
            <a:off x="-3243521" y="5181075"/>
            <a:ext cx="12885320" cy="737728"/>
            <a:chOff x="2841764" y="6583241"/>
            <a:chExt cx="4321167" cy="737728"/>
          </a:xfrm>
        </p:grpSpPr>
        <p:pic>
          <p:nvPicPr>
            <p:cNvPr id="40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41" name="그룹 1009"/>
          <p:cNvGrpSpPr/>
          <p:nvPr/>
        </p:nvGrpSpPr>
        <p:grpSpPr>
          <a:xfrm rot="5400000">
            <a:off x="-5017428" y="6065169"/>
            <a:ext cx="12885320" cy="737728"/>
            <a:chOff x="2841764" y="6583241"/>
            <a:chExt cx="4321167" cy="737728"/>
          </a:xfrm>
        </p:grpSpPr>
        <p:pic>
          <p:nvPicPr>
            <p:cNvPr id="42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43" name="그룹 1009"/>
          <p:cNvGrpSpPr/>
          <p:nvPr/>
        </p:nvGrpSpPr>
        <p:grpSpPr>
          <a:xfrm rot="5400000">
            <a:off x="-5579484" y="5517022"/>
            <a:ext cx="12885320" cy="737728"/>
            <a:chOff x="2841764" y="6583241"/>
            <a:chExt cx="4321167" cy="737728"/>
          </a:xfrm>
        </p:grpSpPr>
        <p:pic>
          <p:nvPicPr>
            <p:cNvPr id="44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45" name="그룹 1009"/>
          <p:cNvGrpSpPr/>
          <p:nvPr/>
        </p:nvGrpSpPr>
        <p:grpSpPr>
          <a:xfrm rot="5400000">
            <a:off x="-5230590" y="5351770"/>
            <a:ext cx="12885320" cy="737728"/>
            <a:chOff x="2841764" y="6583241"/>
            <a:chExt cx="4321167" cy="737728"/>
          </a:xfrm>
        </p:grpSpPr>
        <p:pic>
          <p:nvPicPr>
            <p:cNvPr id="46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47" name="그룹 1009"/>
          <p:cNvGrpSpPr/>
          <p:nvPr/>
        </p:nvGrpSpPr>
        <p:grpSpPr>
          <a:xfrm rot="5400000">
            <a:off x="-4675337" y="5656007"/>
            <a:ext cx="12885320" cy="737728"/>
            <a:chOff x="2841764" y="6583241"/>
            <a:chExt cx="4321167" cy="737728"/>
          </a:xfrm>
        </p:grpSpPr>
        <p:pic>
          <p:nvPicPr>
            <p:cNvPr id="48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49" name="그룹 1009"/>
          <p:cNvGrpSpPr/>
          <p:nvPr/>
        </p:nvGrpSpPr>
        <p:grpSpPr>
          <a:xfrm rot="5400000">
            <a:off x="-4144880" y="5191961"/>
            <a:ext cx="12885320" cy="737728"/>
            <a:chOff x="2841764" y="6583241"/>
            <a:chExt cx="4321167" cy="737728"/>
          </a:xfrm>
        </p:grpSpPr>
        <p:pic>
          <p:nvPicPr>
            <p:cNvPr id="50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51" name="그룹 1009"/>
          <p:cNvGrpSpPr/>
          <p:nvPr/>
        </p:nvGrpSpPr>
        <p:grpSpPr>
          <a:xfrm rot="5400000">
            <a:off x="-3633326" y="5329998"/>
            <a:ext cx="12885320" cy="737728"/>
            <a:chOff x="2841764" y="6583241"/>
            <a:chExt cx="4321167" cy="737728"/>
          </a:xfrm>
        </p:grpSpPr>
        <p:pic>
          <p:nvPicPr>
            <p:cNvPr id="52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53" name="그룹 1009"/>
          <p:cNvGrpSpPr/>
          <p:nvPr/>
        </p:nvGrpSpPr>
        <p:grpSpPr>
          <a:xfrm rot="5400000">
            <a:off x="-3103229" y="5349885"/>
            <a:ext cx="12885320" cy="737728"/>
            <a:chOff x="2841764" y="6583241"/>
            <a:chExt cx="4321167" cy="737728"/>
          </a:xfrm>
        </p:grpSpPr>
        <p:pic>
          <p:nvPicPr>
            <p:cNvPr id="54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55" name="그룹 1009"/>
          <p:cNvGrpSpPr/>
          <p:nvPr/>
        </p:nvGrpSpPr>
        <p:grpSpPr>
          <a:xfrm rot="5400000">
            <a:off x="-3766688" y="5369772"/>
            <a:ext cx="12885320" cy="737728"/>
            <a:chOff x="2841764" y="6583241"/>
            <a:chExt cx="4321167" cy="737728"/>
          </a:xfrm>
        </p:grpSpPr>
        <p:pic>
          <p:nvPicPr>
            <p:cNvPr id="56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57" name="그룹 1009"/>
          <p:cNvGrpSpPr/>
          <p:nvPr/>
        </p:nvGrpSpPr>
        <p:grpSpPr>
          <a:xfrm rot="5400000">
            <a:off x="-4512127" y="5447646"/>
            <a:ext cx="12885320" cy="737728"/>
            <a:chOff x="2841764" y="6583241"/>
            <a:chExt cx="4321167" cy="737728"/>
          </a:xfrm>
        </p:grpSpPr>
        <p:pic>
          <p:nvPicPr>
            <p:cNvPr id="58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pic>
        <p:nvPicPr>
          <p:cNvPr id="60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373433" y="3238500"/>
            <a:ext cx="3725110" cy="1446091"/>
          </a:xfrm>
          <a:prstGeom prst="rect">
            <a:avLst/>
          </a:prstGeom>
        </p:spPr>
      </p:pic>
      <p:grpSp>
        <p:nvGrpSpPr>
          <p:cNvPr id="61" name="그룹 1002"/>
          <p:cNvGrpSpPr/>
          <p:nvPr/>
        </p:nvGrpSpPr>
        <p:grpSpPr>
          <a:xfrm rot="8293315">
            <a:off x="12368885" y="-4247217"/>
            <a:ext cx="7409626" cy="4573412"/>
            <a:chOff x="-2126326" y="-2420039"/>
            <a:chExt cx="7409626" cy="4573412"/>
          </a:xfrm>
        </p:grpSpPr>
        <p:pic>
          <p:nvPicPr>
            <p:cNvPr id="62" name="Object 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40000">
              <a:off x="-2126326" y="-2420039"/>
              <a:ext cx="7409626" cy="4573412"/>
            </a:xfrm>
            <a:prstGeom prst="rect">
              <a:avLst/>
            </a:prstGeom>
          </p:spPr>
        </p:pic>
      </p:grpSp>
      <p:grpSp>
        <p:nvGrpSpPr>
          <p:cNvPr id="63" name="그룹 1003"/>
          <p:cNvGrpSpPr/>
          <p:nvPr/>
        </p:nvGrpSpPr>
        <p:grpSpPr>
          <a:xfrm>
            <a:off x="-5266522" y="6434033"/>
            <a:ext cx="4761681" cy="2180458"/>
            <a:chOff x="407376" y="9155364"/>
            <a:chExt cx="4761681" cy="2180458"/>
          </a:xfrm>
        </p:grpSpPr>
        <p:pic>
          <p:nvPicPr>
            <p:cNvPr id="64" name="Object 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7376" y="9155364"/>
              <a:ext cx="4761681" cy="2180458"/>
            </a:xfrm>
            <a:prstGeom prst="rect">
              <a:avLst/>
            </a:prstGeom>
          </p:spPr>
        </p:pic>
      </p:grpSp>
      <p:grpSp>
        <p:nvGrpSpPr>
          <p:cNvPr id="65" name="그룹 1002"/>
          <p:cNvGrpSpPr/>
          <p:nvPr/>
        </p:nvGrpSpPr>
        <p:grpSpPr>
          <a:xfrm>
            <a:off x="10853321" y="-3410981"/>
            <a:ext cx="10101482" cy="10537688"/>
            <a:chOff x="-2351905" y="6815654"/>
            <a:chExt cx="5935919" cy="5832345"/>
          </a:xfrm>
        </p:grpSpPr>
        <p:pic>
          <p:nvPicPr>
            <p:cNvPr id="6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420000">
              <a:off x="-2351905" y="6815654"/>
              <a:ext cx="5935919" cy="5832345"/>
            </a:xfrm>
            <a:prstGeom prst="rect">
              <a:avLst/>
            </a:prstGeom>
          </p:spPr>
        </p:pic>
      </p:grpSp>
      <p:grpSp>
        <p:nvGrpSpPr>
          <p:cNvPr id="67" name="그룹 1007"/>
          <p:cNvGrpSpPr/>
          <p:nvPr/>
        </p:nvGrpSpPr>
        <p:grpSpPr>
          <a:xfrm>
            <a:off x="11851062" y="1552893"/>
            <a:ext cx="6171429" cy="2572869"/>
            <a:chOff x="14783374" y="-715006"/>
            <a:chExt cx="6171429" cy="2572869"/>
          </a:xfrm>
        </p:grpSpPr>
        <p:pic>
          <p:nvPicPr>
            <p:cNvPr id="68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83374" y="-715006"/>
              <a:ext cx="6171429" cy="2572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78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48200" y="571429"/>
            <a:ext cx="962081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플레이리스트 기반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51861" y="2169900"/>
            <a:ext cx="17843453" cy="8246449"/>
            <a:chOff x="952381" y="2838095"/>
            <a:chExt cx="16380952" cy="6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2838095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18258" y="8424312"/>
            <a:ext cx="6171429" cy="2869805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-34159" y="114656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28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내용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519" y="3213750"/>
            <a:ext cx="14150565" cy="6599868"/>
          </a:xfrm>
          <a:prstGeom prst="rect">
            <a:avLst/>
          </a:prstGeom>
        </p:spPr>
      </p:pic>
      <p:sp>
        <p:nvSpPr>
          <p:cNvPr id="18" name="Object 6"/>
          <p:cNvSpPr txBox="1"/>
          <p:nvPr/>
        </p:nvSpPr>
        <p:spPr>
          <a:xfrm>
            <a:off x="2362200" y="2439775"/>
            <a:ext cx="1291703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플레이리스트 </a:t>
            </a:r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빅데이터셋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내에 사용자가 검색한 노래가 들어있는 플레이리스트를 출력 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32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48200" y="571429"/>
            <a:ext cx="962081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플레이리스트 기반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51861" y="2169900"/>
            <a:ext cx="17843453" cy="8246449"/>
            <a:chOff x="952381" y="2838095"/>
            <a:chExt cx="16380952" cy="6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2838095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18258" y="8424312"/>
            <a:ext cx="6171429" cy="2869805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-34159" y="114656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28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내용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Object 6"/>
          <p:cNvSpPr txBox="1"/>
          <p:nvPr/>
        </p:nvSpPr>
        <p:spPr>
          <a:xfrm>
            <a:off x="3313568" y="2860422"/>
            <a:ext cx="12917031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플레이리스트에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함께 다수 들어있는 노래를 추천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(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유사할 것이라 판단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 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검색한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노래를 제외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다른 노래들을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count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count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중복값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최다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정렬 후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568" y="5053987"/>
            <a:ext cx="13011053" cy="422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7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48200" y="571429"/>
            <a:ext cx="962081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현재 날씨 기반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51861" y="2169900"/>
            <a:ext cx="17843453" cy="8246449"/>
            <a:chOff x="952381" y="2838095"/>
            <a:chExt cx="16380952" cy="6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2838095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18258" y="8424312"/>
            <a:ext cx="6171429" cy="2869805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-34159" y="114656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28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내용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84" y="2617068"/>
            <a:ext cx="5715000" cy="32385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459" y="4991100"/>
            <a:ext cx="6994187" cy="29449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761" y="5222533"/>
            <a:ext cx="6221317" cy="459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9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48200" y="571429"/>
            <a:ext cx="962081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현재 날씨 기반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51861" y="2169900"/>
            <a:ext cx="17843453" cy="8246449"/>
            <a:chOff x="952381" y="2838095"/>
            <a:chExt cx="16380952" cy="6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2838095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18258" y="8424312"/>
            <a:ext cx="6171429" cy="2869805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-34159" y="114656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28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내용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541" y="3850095"/>
            <a:ext cx="13716000" cy="3573604"/>
          </a:xfrm>
          <a:prstGeom prst="rect">
            <a:avLst/>
          </a:prstGeom>
        </p:spPr>
      </p:pic>
      <p:sp>
        <p:nvSpPr>
          <p:cNvPr id="16" name="Object 6"/>
          <p:cNvSpPr txBox="1"/>
          <p:nvPr/>
        </p:nvSpPr>
        <p:spPr>
          <a:xfrm>
            <a:off x="914400" y="2731999"/>
            <a:ext cx="1114416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날씨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플레이리스트에 들어있는 태그와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결합하여 플레이리스트 산출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산출한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플레이리스트에 들어있는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곡 랜덤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매번 다른 노래 서비스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766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48200" y="571429"/>
            <a:ext cx="962081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현재 날씨 기반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51861" y="2169900"/>
            <a:ext cx="17843453" cy="8246449"/>
            <a:chOff x="952381" y="2838095"/>
            <a:chExt cx="16380952" cy="6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2838095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18258" y="8424312"/>
            <a:ext cx="6171429" cy="2869805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-34159" y="114656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28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내용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990600" y="2490444"/>
            <a:ext cx="9452880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datetime.now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이용해 현재 접속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출력 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하루를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기준으로 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오전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저녁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밤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새벽으로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나누어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플레이리스트 데이터 셋과 결합</a:t>
            </a:r>
          </a:p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접속 시간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플레이리스트에 들어있는 태그와 결합하여 플레이리스트 산출</a:t>
            </a:r>
            <a:b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산출한 플레이리스트에 들어있는 곡 랜덤 출력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매번 다른 노래 서비스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221" y="4984954"/>
            <a:ext cx="14161821" cy="35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3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1001"/>
          <p:cNvGrpSpPr/>
          <p:nvPr/>
        </p:nvGrpSpPr>
        <p:grpSpPr>
          <a:xfrm>
            <a:off x="-128196" y="0"/>
            <a:ext cx="18537652" cy="2971429"/>
            <a:chOff x="0" y="0"/>
            <a:chExt cx="18537652" cy="2971429"/>
          </a:xfrm>
        </p:grpSpPr>
        <p:pic>
          <p:nvPicPr>
            <p:cNvPr id="79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113981" y="741594"/>
            <a:ext cx="1771591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개인화 과정</a:t>
            </a:r>
            <a:endParaRPr 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653" y="2184872"/>
            <a:ext cx="16976304" cy="59480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274306" y="7733222"/>
            <a:ext cx="4491407" cy="5104985"/>
            <a:chOff x="-1274306" y="7733222"/>
            <a:chExt cx="4491407" cy="51049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80000">
              <a:off x="-1274306" y="7733222"/>
              <a:ext cx="4491407" cy="51049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40386" y="-3574279"/>
            <a:ext cx="5284276" cy="5192072"/>
            <a:chOff x="14540386" y="-3574279"/>
            <a:chExt cx="5284276" cy="51920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300000">
              <a:off x="14540386" y="-3574279"/>
              <a:ext cx="5284276" cy="51920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83374" y="-715006"/>
            <a:ext cx="6171429" cy="2572869"/>
            <a:chOff x="14783374" y="-715006"/>
            <a:chExt cx="6171429" cy="25728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83374" y="-715006"/>
              <a:ext cx="6171429" cy="2572869"/>
            </a:xfrm>
            <a:prstGeom prst="rect">
              <a:avLst/>
            </a:prstGeom>
          </p:spPr>
        </p:pic>
      </p:grpSp>
      <p:sp>
        <p:nvSpPr>
          <p:cNvPr id="54" name="Object 37"/>
          <p:cNvSpPr txBox="1"/>
          <p:nvPr/>
        </p:nvSpPr>
        <p:spPr>
          <a:xfrm>
            <a:off x="7473693" y="2654354"/>
            <a:ext cx="5376156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Sqlite3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사용하여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server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정보 수정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회원탈퇴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6" name="그룹 1013"/>
          <p:cNvGrpSpPr/>
          <p:nvPr/>
        </p:nvGrpSpPr>
        <p:grpSpPr>
          <a:xfrm>
            <a:off x="2438400" y="271957"/>
            <a:ext cx="224325" cy="1000575"/>
            <a:chOff x="3414207" y="8291216"/>
            <a:chExt cx="314486" cy="1595336"/>
          </a:xfrm>
        </p:grpSpPr>
        <p:grpSp>
          <p:nvGrpSpPr>
            <p:cNvPr id="67" name="그룹 1014"/>
            <p:cNvGrpSpPr/>
            <p:nvPr/>
          </p:nvGrpSpPr>
          <p:grpSpPr>
            <a:xfrm>
              <a:off x="3414207" y="8291216"/>
              <a:ext cx="314486" cy="410826"/>
              <a:chOff x="3414207" y="8291216"/>
              <a:chExt cx="314486" cy="410826"/>
            </a:xfrm>
          </p:grpSpPr>
          <p:pic>
            <p:nvPicPr>
              <p:cNvPr id="70" name="Object 4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14207" y="8291216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68" name="그룹 1015"/>
            <p:cNvGrpSpPr/>
            <p:nvPr/>
          </p:nvGrpSpPr>
          <p:grpSpPr>
            <a:xfrm>
              <a:off x="3414207" y="9475726"/>
              <a:ext cx="314486" cy="410826"/>
              <a:chOff x="3414207" y="9475726"/>
              <a:chExt cx="314486" cy="410826"/>
            </a:xfrm>
          </p:grpSpPr>
          <p:pic>
            <p:nvPicPr>
              <p:cNvPr id="69" name="Object 4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14207" y="9475726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71" name="그룹 1016"/>
          <p:cNvGrpSpPr/>
          <p:nvPr/>
        </p:nvGrpSpPr>
        <p:grpSpPr>
          <a:xfrm>
            <a:off x="3886200" y="1354391"/>
            <a:ext cx="475200" cy="259200"/>
            <a:chOff x="14541341" y="8355074"/>
            <a:chExt cx="654177" cy="414635"/>
          </a:xfrm>
        </p:grpSpPr>
        <p:grpSp>
          <p:nvGrpSpPr>
            <p:cNvPr id="72" name="그룹 1017"/>
            <p:cNvGrpSpPr/>
            <p:nvPr/>
          </p:nvGrpSpPr>
          <p:grpSpPr>
            <a:xfrm>
              <a:off x="14541341" y="8355074"/>
              <a:ext cx="314486" cy="410826"/>
              <a:chOff x="14541341" y="8355074"/>
              <a:chExt cx="314486" cy="410826"/>
            </a:xfrm>
          </p:grpSpPr>
          <p:pic>
            <p:nvPicPr>
              <p:cNvPr id="75" name="Object 5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541341" y="8355074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73" name="그룹 1018"/>
            <p:cNvGrpSpPr/>
            <p:nvPr/>
          </p:nvGrpSpPr>
          <p:grpSpPr>
            <a:xfrm>
              <a:off x="14881031" y="8358883"/>
              <a:ext cx="314486" cy="410826"/>
              <a:chOff x="14881031" y="8358883"/>
              <a:chExt cx="314486" cy="410826"/>
            </a:xfrm>
          </p:grpSpPr>
          <p:pic>
            <p:nvPicPr>
              <p:cNvPr id="74" name="Object 5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881031" y="8358883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76" name="그룹 1005"/>
          <p:cNvGrpSpPr/>
          <p:nvPr/>
        </p:nvGrpSpPr>
        <p:grpSpPr>
          <a:xfrm>
            <a:off x="11365706" y="183342"/>
            <a:ext cx="1154997" cy="1041544"/>
            <a:chOff x="8535409" y="3610938"/>
            <a:chExt cx="1307511" cy="1238177"/>
          </a:xfrm>
        </p:grpSpPr>
        <p:pic>
          <p:nvPicPr>
            <p:cNvPr id="7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5409" y="3610938"/>
              <a:ext cx="1307511" cy="123817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6308" y="2591185"/>
            <a:ext cx="6525536" cy="21624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9937" y="6908275"/>
            <a:ext cx="4533093" cy="2449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937" y="4714821"/>
            <a:ext cx="7859222" cy="225774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-34159" y="114656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28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내용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20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1001"/>
          <p:cNvGrpSpPr/>
          <p:nvPr/>
        </p:nvGrpSpPr>
        <p:grpSpPr>
          <a:xfrm>
            <a:off x="-128196" y="0"/>
            <a:ext cx="18537652" cy="2971429"/>
            <a:chOff x="0" y="0"/>
            <a:chExt cx="18537652" cy="2971429"/>
          </a:xfrm>
        </p:grpSpPr>
        <p:pic>
          <p:nvPicPr>
            <p:cNvPr id="79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113981" y="741594"/>
            <a:ext cx="1771591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개인화 과정</a:t>
            </a:r>
            <a:endParaRPr 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653" y="2184872"/>
            <a:ext cx="16976304" cy="59480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274306" y="7733222"/>
            <a:ext cx="4491407" cy="5104985"/>
            <a:chOff x="-1274306" y="7733222"/>
            <a:chExt cx="4491407" cy="51049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80000">
              <a:off x="-1274306" y="7733222"/>
              <a:ext cx="4491407" cy="51049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40386" y="-3574279"/>
            <a:ext cx="5284276" cy="5192072"/>
            <a:chOff x="14540386" y="-3574279"/>
            <a:chExt cx="5284276" cy="51920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300000">
              <a:off x="14540386" y="-3574279"/>
              <a:ext cx="5284276" cy="51920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83374" y="-715006"/>
            <a:ext cx="6171429" cy="2572869"/>
            <a:chOff x="14783374" y="-715006"/>
            <a:chExt cx="6171429" cy="25728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83374" y="-715006"/>
              <a:ext cx="6171429" cy="2572869"/>
            </a:xfrm>
            <a:prstGeom prst="rect">
              <a:avLst/>
            </a:prstGeom>
          </p:spPr>
        </p:pic>
      </p:grpSp>
      <p:sp>
        <p:nvSpPr>
          <p:cNvPr id="54" name="Object 37"/>
          <p:cNvSpPr txBox="1"/>
          <p:nvPr/>
        </p:nvSpPr>
        <p:spPr>
          <a:xfrm>
            <a:off x="609600" y="2644202"/>
            <a:ext cx="274051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Sqlite3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6" name="그룹 1013"/>
          <p:cNvGrpSpPr/>
          <p:nvPr/>
        </p:nvGrpSpPr>
        <p:grpSpPr>
          <a:xfrm>
            <a:off x="2438400" y="271957"/>
            <a:ext cx="224325" cy="1000575"/>
            <a:chOff x="3414207" y="8291216"/>
            <a:chExt cx="314486" cy="1595336"/>
          </a:xfrm>
        </p:grpSpPr>
        <p:grpSp>
          <p:nvGrpSpPr>
            <p:cNvPr id="67" name="그룹 1014"/>
            <p:cNvGrpSpPr/>
            <p:nvPr/>
          </p:nvGrpSpPr>
          <p:grpSpPr>
            <a:xfrm>
              <a:off x="3414207" y="8291216"/>
              <a:ext cx="314486" cy="410826"/>
              <a:chOff x="3414207" y="8291216"/>
              <a:chExt cx="314486" cy="410826"/>
            </a:xfrm>
          </p:grpSpPr>
          <p:pic>
            <p:nvPicPr>
              <p:cNvPr id="70" name="Object 4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14207" y="8291216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68" name="그룹 1015"/>
            <p:cNvGrpSpPr/>
            <p:nvPr/>
          </p:nvGrpSpPr>
          <p:grpSpPr>
            <a:xfrm>
              <a:off x="3414207" y="9475726"/>
              <a:ext cx="314486" cy="410826"/>
              <a:chOff x="3414207" y="9475726"/>
              <a:chExt cx="314486" cy="410826"/>
            </a:xfrm>
          </p:grpSpPr>
          <p:pic>
            <p:nvPicPr>
              <p:cNvPr id="69" name="Object 4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14207" y="9475726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71" name="그룹 1016"/>
          <p:cNvGrpSpPr/>
          <p:nvPr/>
        </p:nvGrpSpPr>
        <p:grpSpPr>
          <a:xfrm>
            <a:off x="3886200" y="1354391"/>
            <a:ext cx="475200" cy="259200"/>
            <a:chOff x="14541341" y="8355074"/>
            <a:chExt cx="654177" cy="414635"/>
          </a:xfrm>
        </p:grpSpPr>
        <p:grpSp>
          <p:nvGrpSpPr>
            <p:cNvPr id="72" name="그룹 1017"/>
            <p:cNvGrpSpPr/>
            <p:nvPr/>
          </p:nvGrpSpPr>
          <p:grpSpPr>
            <a:xfrm>
              <a:off x="14541341" y="8355074"/>
              <a:ext cx="314486" cy="410826"/>
              <a:chOff x="14541341" y="8355074"/>
              <a:chExt cx="314486" cy="410826"/>
            </a:xfrm>
          </p:grpSpPr>
          <p:pic>
            <p:nvPicPr>
              <p:cNvPr id="75" name="Object 5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541341" y="8355074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73" name="그룹 1018"/>
            <p:cNvGrpSpPr/>
            <p:nvPr/>
          </p:nvGrpSpPr>
          <p:grpSpPr>
            <a:xfrm>
              <a:off x="14881031" y="8358883"/>
              <a:ext cx="314486" cy="410826"/>
              <a:chOff x="14881031" y="8358883"/>
              <a:chExt cx="314486" cy="410826"/>
            </a:xfrm>
          </p:grpSpPr>
          <p:pic>
            <p:nvPicPr>
              <p:cNvPr id="74" name="Object 5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881031" y="8358883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76" name="그룹 1005"/>
          <p:cNvGrpSpPr/>
          <p:nvPr/>
        </p:nvGrpSpPr>
        <p:grpSpPr>
          <a:xfrm>
            <a:off x="11365706" y="183342"/>
            <a:ext cx="1154997" cy="1041544"/>
            <a:chOff x="8535409" y="3610938"/>
            <a:chExt cx="1307511" cy="1238177"/>
          </a:xfrm>
        </p:grpSpPr>
        <p:pic>
          <p:nvPicPr>
            <p:cNvPr id="7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5409" y="3610938"/>
              <a:ext cx="1307511" cy="1238177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3471288"/>
            <a:ext cx="12029774" cy="25756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70009" y="3349746"/>
            <a:ext cx="4679697" cy="570694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-34159" y="114656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28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내용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99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72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01162" y="1585622"/>
            <a:ext cx="1792037" cy="1792037"/>
            <a:chOff x="10201162" y="1585622"/>
            <a:chExt cx="1792037" cy="17920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1162" y="1585622"/>
              <a:ext cx="1792037" cy="179203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87981" y="3377659"/>
            <a:ext cx="572581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 time</a:t>
            </a:r>
            <a:endParaRPr lang="en-US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09524" y="5850571"/>
            <a:ext cx="6171429" cy="2572869"/>
            <a:chOff x="-1009524" y="5850571"/>
            <a:chExt cx="6171429" cy="25728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09524" y="5850571"/>
              <a:ext cx="6171429" cy="2572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05193" y="5299564"/>
            <a:ext cx="2572814" cy="2572814"/>
            <a:chOff x="13105193" y="5299564"/>
            <a:chExt cx="2572814" cy="25728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05193" y="5299564"/>
              <a:ext cx="2572814" cy="2572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695238" y="7225562"/>
            <a:ext cx="6171429" cy="2395754"/>
            <a:chOff x="-1695238" y="7225562"/>
            <a:chExt cx="6171429" cy="23957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95238" y="7225562"/>
              <a:ext cx="6171429" cy="23957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01162" y="1585622"/>
            <a:ext cx="1792037" cy="1792037"/>
            <a:chOff x="10201162" y="1585622"/>
            <a:chExt cx="1792037" cy="17920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1162" y="1585622"/>
              <a:ext cx="1792037" cy="179203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704791" y="3452418"/>
            <a:ext cx="1045900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</a:t>
            </a:r>
            <a:endParaRPr lang="en-US" altLang="ko-KR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09524" y="5850571"/>
            <a:ext cx="6171429" cy="2572869"/>
            <a:chOff x="-1009524" y="5850571"/>
            <a:chExt cx="6171429" cy="25728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09524" y="5850571"/>
              <a:ext cx="6171429" cy="2572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05193" y="5299564"/>
            <a:ext cx="2572814" cy="2572814"/>
            <a:chOff x="13105193" y="5299564"/>
            <a:chExt cx="2572814" cy="25728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05193" y="5299564"/>
              <a:ext cx="2572814" cy="2572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695238" y="7225562"/>
            <a:ext cx="6171429" cy="2395754"/>
            <a:chOff x="-1695238" y="7225562"/>
            <a:chExt cx="6171429" cy="23957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95238" y="7225562"/>
              <a:ext cx="6171429" cy="2395754"/>
            </a:xfrm>
            <a:prstGeom prst="rect">
              <a:avLst/>
            </a:prstGeom>
          </p:spPr>
        </p:pic>
      </p:grpSp>
      <p:sp>
        <p:nvSpPr>
          <p:cNvPr id="15" name="Object 5"/>
          <p:cNvSpPr txBox="1"/>
          <p:nvPr/>
        </p:nvSpPr>
        <p:spPr>
          <a:xfrm>
            <a:off x="5486400" y="5003780"/>
            <a:ext cx="8999619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가능성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한계</a:t>
            </a:r>
            <a:endParaRPr lang="ko-KR" alt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소감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56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4762" y="-228571"/>
            <a:ext cx="18537652" cy="3001681"/>
            <a:chOff x="-104762" y="-228571"/>
            <a:chExt cx="18537652" cy="3001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04762" y="-228571"/>
              <a:ext cx="18537652" cy="30016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113981" y="741594"/>
            <a:ext cx="1771591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가능성</a:t>
            </a:r>
            <a:r>
              <a:rPr lang="en-US" altLang="ko-KR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 &amp; </a:t>
            </a:r>
            <a:r>
              <a:rPr lang="ko-KR" altLang="en-US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한계</a:t>
            </a:r>
            <a:endParaRPr lang="en-US" altLang="ko-KR" sz="6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94943" y="2245770"/>
            <a:ext cx="16976304" cy="5948069"/>
            <a:chOff x="765521" y="3579775"/>
            <a:chExt cx="16976304" cy="59480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521" y="3579775"/>
              <a:ext cx="16976304" cy="59480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74306" y="7733222"/>
            <a:ext cx="4491407" cy="5104985"/>
            <a:chOff x="-1274306" y="7733222"/>
            <a:chExt cx="4491407" cy="51049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80000">
              <a:off x="-1274306" y="7733222"/>
              <a:ext cx="4491407" cy="51049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40386" y="-3574279"/>
            <a:ext cx="5284276" cy="5192072"/>
            <a:chOff x="14540386" y="-3574279"/>
            <a:chExt cx="5284276" cy="51920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300000">
              <a:off x="14540386" y="-3574279"/>
              <a:ext cx="5284276" cy="51920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83374" y="-715006"/>
            <a:ext cx="6171429" cy="2572869"/>
            <a:chOff x="14783374" y="-715006"/>
            <a:chExt cx="6171429" cy="25728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83374" y="-715006"/>
              <a:ext cx="6171429" cy="2572869"/>
            </a:xfrm>
            <a:prstGeom prst="rect">
              <a:avLst/>
            </a:prstGeom>
          </p:spPr>
        </p:pic>
      </p:grpSp>
      <p:grpSp>
        <p:nvGrpSpPr>
          <p:cNvPr id="76" name="그룹 1005"/>
          <p:cNvGrpSpPr/>
          <p:nvPr/>
        </p:nvGrpSpPr>
        <p:grpSpPr>
          <a:xfrm>
            <a:off x="12005157" y="440237"/>
            <a:ext cx="1154997" cy="1041544"/>
            <a:chOff x="8535409" y="3610938"/>
            <a:chExt cx="1307511" cy="1238177"/>
          </a:xfrm>
        </p:grpSpPr>
        <p:pic>
          <p:nvPicPr>
            <p:cNvPr id="7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35409" y="3610938"/>
              <a:ext cx="1307511" cy="1238177"/>
            </a:xfrm>
            <a:prstGeom prst="rect">
              <a:avLst/>
            </a:prstGeom>
          </p:spPr>
        </p:pic>
      </p:grpSp>
      <p:sp>
        <p:nvSpPr>
          <p:cNvPr id="78" name="TextBox 77"/>
          <p:cNvSpPr txBox="1"/>
          <p:nvPr/>
        </p:nvSpPr>
        <p:spPr>
          <a:xfrm>
            <a:off x="-34159" y="114656"/>
            <a:ext cx="2361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리뷰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81" name="그룹 1004"/>
          <p:cNvGrpSpPr/>
          <p:nvPr/>
        </p:nvGrpSpPr>
        <p:grpSpPr>
          <a:xfrm>
            <a:off x="1371600" y="4373657"/>
            <a:ext cx="15591657" cy="108818"/>
            <a:chOff x="1571820" y="5331907"/>
            <a:chExt cx="15591657" cy="108818"/>
          </a:xfrm>
        </p:grpSpPr>
        <p:pic>
          <p:nvPicPr>
            <p:cNvPr id="82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1820" y="5331907"/>
              <a:ext cx="15591657" cy="108818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1359263" y="5676900"/>
            <a:ext cx="2301195" cy="651348"/>
            <a:chOff x="1359263" y="5735896"/>
            <a:chExt cx="2301195" cy="651348"/>
          </a:xfrm>
        </p:grpSpPr>
        <p:grpSp>
          <p:nvGrpSpPr>
            <p:cNvPr id="83" name="그룹 1005"/>
            <p:cNvGrpSpPr/>
            <p:nvPr/>
          </p:nvGrpSpPr>
          <p:grpSpPr>
            <a:xfrm>
              <a:off x="1359263" y="5735896"/>
              <a:ext cx="2301195" cy="651348"/>
              <a:chOff x="1734721" y="6605389"/>
              <a:chExt cx="2301195" cy="651348"/>
            </a:xfrm>
          </p:grpSpPr>
          <p:pic>
            <p:nvPicPr>
              <p:cNvPr id="84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34721" y="6605389"/>
                <a:ext cx="2301195" cy="651348"/>
              </a:xfrm>
              <a:prstGeom prst="rect">
                <a:avLst/>
              </a:prstGeom>
            </p:spPr>
          </p:pic>
        </p:grpSp>
        <p:sp>
          <p:nvSpPr>
            <p:cNvPr id="85" name="Object 18"/>
            <p:cNvSpPr txBox="1"/>
            <p:nvPr/>
          </p:nvSpPr>
          <p:spPr>
            <a:xfrm>
              <a:off x="1659947" y="5801709"/>
              <a:ext cx="1678054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000" kern="0" dirty="0" smtClean="0">
                  <a:solidFill>
                    <a:srgbClr val="FFFF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한계</a:t>
              </a:r>
              <a:endPara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86" name="그룹 1008"/>
          <p:cNvGrpSpPr/>
          <p:nvPr/>
        </p:nvGrpSpPr>
        <p:grpSpPr>
          <a:xfrm>
            <a:off x="1395248" y="5108940"/>
            <a:ext cx="15591657" cy="108818"/>
            <a:chOff x="1560391" y="6025240"/>
            <a:chExt cx="15591657" cy="108818"/>
          </a:xfrm>
        </p:grpSpPr>
        <p:pic>
          <p:nvPicPr>
            <p:cNvPr id="87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0391" y="6025240"/>
              <a:ext cx="15591657" cy="108818"/>
            </a:xfrm>
            <a:prstGeom prst="rect">
              <a:avLst/>
            </a:prstGeom>
          </p:spPr>
        </p:pic>
      </p:grpSp>
      <p:grpSp>
        <p:nvGrpSpPr>
          <p:cNvPr id="88" name="그룹 1010"/>
          <p:cNvGrpSpPr/>
          <p:nvPr/>
        </p:nvGrpSpPr>
        <p:grpSpPr>
          <a:xfrm>
            <a:off x="1368235" y="7003227"/>
            <a:ext cx="15591657" cy="108818"/>
            <a:chOff x="1585153" y="8088097"/>
            <a:chExt cx="15591657" cy="108818"/>
          </a:xfrm>
        </p:grpSpPr>
        <p:pic>
          <p:nvPicPr>
            <p:cNvPr id="89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5153" y="8088097"/>
              <a:ext cx="15591657" cy="108818"/>
            </a:xfrm>
            <a:prstGeom prst="rect">
              <a:avLst/>
            </a:prstGeom>
          </p:spPr>
        </p:pic>
      </p:grpSp>
      <p:grpSp>
        <p:nvGrpSpPr>
          <p:cNvPr id="90" name="그룹 1011"/>
          <p:cNvGrpSpPr/>
          <p:nvPr/>
        </p:nvGrpSpPr>
        <p:grpSpPr>
          <a:xfrm>
            <a:off x="1418087" y="7760344"/>
            <a:ext cx="15591657" cy="108818"/>
            <a:chOff x="1554677" y="8829049"/>
            <a:chExt cx="15591657" cy="108818"/>
          </a:xfrm>
        </p:grpSpPr>
        <p:pic>
          <p:nvPicPr>
            <p:cNvPr id="91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4677" y="8829049"/>
              <a:ext cx="15591657" cy="108818"/>
            </a:xfrm>
            <a:prstGeom prst="rect">
              <a:avLst/>
            </a:prstGeom>
          </p:spPr>
        </p:pic>
      </p:grpSp>
      <p:sp>
        <p:nvSpPr>
          <p:cNvPr id="92" name="Object 37"/>
          <p:cNvSpPr txBox="1"/>
          <p:nvPr/>
        </p:nvSpPr>
        <p:spPr>
          <a:xfrm>
            <a:off x="1428077" y="3846082"/>
            <a:ext cx="1624564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검색기록이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최근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개까지 저장됨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더보기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기능을 추가하여 전체 기록을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조회할 </a:t>
            </a:r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수있다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.(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추후 협업 </a:t>
            </a:r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필터링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가능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3" name="Object 39"/>
          <p:cNvSpPr txBox="1"/>
          <p:nvPr/>
        </p:nvSpPr>
        <p:spPr>
          <a:xfrm>
            <a:off x="1295400" y="6479085"/>
            <a:ext cx="1055868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데이터셋의</a:t>
            </a:r>
            <a:r>
              <a:rPr lang="ko-KR" altLang="en-US" sz="30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분포가 다채롭지 못하고 지속적인 업데이트의 한계가 있다</a:t>
            </a:r>
            <a:r>
              <a:rPr lang="en-US" altLang="ko-KR" sz="30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371600" y="2968152"/>
            <a:ext cx="2301195" cy="651348"/>
            <a:chOff x="1649062" y="2968152"/>
            <a:chExt cx="2301195" cy="651348"/>
          </a:xfrm>
        </p:grpSpPr>
        <p:grpSp>
          <p:nvGrpSpPr>
            <p:cNvPr id="79" name="그룹 1005"/>
            <p:cNvGrpSpPr/>
            <p:nvPr/>
          </p:nvGrpSpPr>
          <p:grpSpPr>
            <a:xfrm>
              <a:off x="1649062" y="2968152"/>
              <a:ext cx="2301195" cy="651348"/>
              <a:chOff x="1734721" y="6605389"/>
              <a:chExt cx="2301195" cy="651348"/>
            </a:xfrm>
          </p:grpSpPr>
          <p:pic>
            <p:nvPicPr>
              <p:cNvPr id="80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34721" y="6605389"/>
                <a:ext cx="2301195" cy="651348"/>
              </a:xfrm>
              <a:prstGeom prst="rect">
                <a:avLst/>
              </a:prstGeom>
            </p:spPr>
          </p:pic>
        </p:grpSp>
        <p:sp>
          <p:nvSpPr>
            <p:cNvPr id="94" name="Object 47"/>
            <p:cNvSpPr txBox="1"/>
            <p:nvPr/>
          </p:nvSpPr>
          <p:spPr>
            <a:xfrm>
              <a:off x="1873263" y="3047195"/>
              <a:ext cx="1671092" cy="5530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000" kern="0" dirty="0" smtClean="0">
                  <a:solidFill>
                    <a:srgbClr val="FFFF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가능성</a:t>
              </a:r>
              <a:endPara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95" name="Object 39"/>
          <p:cNvSpPr txBox="1"/>
          <p:nvPr/>
        </p:nvSpPr>
        <p:spPr>
          <a:xfrm>
            <a:off x="1317849" y="7239196"/>
            <a:ext cx="911332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서버생성</a:t>
            </a:r>
            <a:r>
              <a:rPr lang="ko-KR" altLang="en-US" sz="3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및 서비스배포의 저작권 문제가 있다</a:t>
            </a:r>
            <a:r>
              <a:rPr lang="en-US" altLang="ko-KR" sz="3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3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6" name="Object 38"/>
          <p:cNvSpPr txBox="1"/>
          <p:nvPr/>
        </p:nvSpPr>
        <p:spPr>
          <a:xfrm>
            <a:off x="1371600" y="4574316"/>
            <a:ext cx="1043599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개인정보수집 동의를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얻어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후에 사용자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 통계까지 진행할 수 있다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97" name="그룹 1011"/>
          <p:cNvGrpSpPr/>
          <p:nvPr/>
        </p:nvGrpSpPr>
        <p:grpSpPr>
          <a:xfrm>
            <a:off x="1407599" y="8581746"/>
            <a:ext cx="15591657" cy="108818"/>
            <a:chOff x="1554677" y="8829049"/>
            <a:chExt cx="15591657" cy="108818"/>
          </a:xfrm>
        </p:grpSpPr>
        <p:pic>
          <p:nvPicPr>
            <p:cNvPr id="98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4677" y="8829049"/>
              <a:ext cx="15591657" cy="108818"/>
            </a:xfrm>
            <a:prstGeom prst="rect">
              <a:avLst/>
            </a:prstGeom>
          </p:spPr>
        </p:pic>
      </p:grpSp>
      <p:sp>
        <p:nvSpPr>
          <p:cNvPr id="99" name="Object 39"/>
          <p:cNvSpPr txBox="1"/>
          <p:nvPr/>
        </p:nvSpPr>
        <p:spPr>
          <a:xfrm>
            <a:off x="1321978" y="7961115"/>
            <a:ext cx="1321782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다국적 노래 서비스가 가능하나 데이터 처리 과정에 문제 발생 요지가 있다</a:t>
            </a:r>
            <a:r>
              <a:rPr lang="en-US" altLang="ko-KR" sz="3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.(</a:t>
            </a:r>
            <a:r>
              <a:rPr lang="ko-KR" altLang="en-US" sz="3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다국적 직원 필요</a:t>
            </a:r>
            <a:r>
              <a:rPr lang="en-US" altLang="ko-KR" sz="3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92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01162" y="1585622"/>
            <a:ext cx="1792037" cy="1792037"/>
            <a:chOff x="10201162" y="1585622"/>
            <a:chExt cx="1792037" cy="17920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1162" y="1585622"/>
              <a:ext cx="1792037" cy="179203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476191" y="3346185"/>
            <a:ext cx="899961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en-US" altLang="ko-KR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개요</a:t>
            </a:r>
            <a:endParaRPr lang="en-US" altLang="ko-KR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09524" y="5850571"/>
            <a:ext cx="6171429" cy="2572869"/>
            <a:chOff x="-1009524" y="5850571"/>
            <a:chExt cx="6171429" cy="25728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09524" y="5850571"/>
              <a:ext cx="6171429" cy="2572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05193" y="5299564"/>
            <a:ext cx="2572814" cy="2572814"/>
            <a:chOff x="13105193" y="5299564"/>
            <a:chExt cx="2572814" cy="25728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05193" y="5299564"/>
              <a:ext cx="2572814" cy="2572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695238" y="7225562"/>
            <a:ext cx="6171429" cy="2395754"/>
            <a:chOff x="-1695238" y="7225562"/>
            <a:chExt cx="6171429" cy="23957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95238" y="7225562"/>
              <a:ext cx="6171429" cy="2395754"/>
            </a:xfrm>
            <a:prstGeom prst="rect">
              <a:avLst/>
            </a:prstGeom>
          </p:spPr>
        </p:pic>
      </p:grpSp>
      <p:sp>
        <p:nvSpPr>
          <p:cNvPr id="14" name="Object 5"/>
          <p:cNvSpPr txBox="1"/>
          <p:nvPr/>
        </p:nvSpPr>
        <p:spPr>
          <a:xfrm>
            <a:off x="4953000" y="4862543"/>
            <a:ext cx="899961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구성원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도구 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35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4762" y="-228571"/>
            <a:ext cx="18537652" cy="3001681"/>
            <a:chOff x="-104762" y="-228571"/>
            <a:chExt cx="18537652" cy="3001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04762" y="-228571"/>
              <a:ext cx="18537652" cy="30016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113981" y="741594"/>
            <a:ext cx="1771591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</a:t>
            </a:r>
            <a:endParaRPr lang="en-US" altLang="ko-KR" sz="6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94943" y="2245770"/>
            <a:ext cx="16976304" cy="5948069"/>
            <a:chOff x="765521" y="3579775"/>
            <a:chExt cx="16976304" cy="59480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521" y="3579775"/>
              <a:ext cx="16976304" cy="59480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74306" y="7733222"/>
            <a:ext cx="4491407" cy="5104985"/>
            <a:chOff x="-1274306" y="7733222"/>
            <a:chExt cx="4491407" cy="51049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80000">
              <a:off x="-1274306" y="7733222"/>
              <a:ext cx="4491407" cy="51049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40386" y="-3574279"/>
            <a:ext cx="5284276" cy="5192072"/>
            <a:chOff x="14540386" y="-3574279"/>
            <a:chExt cx="5284276" cy="51920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300000">
              <a:off x="14540386" y="-3574279"/>
              <a:ext cx="5284276" cy="51920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83374" y="-715006"/>
            <a:ext cx="6171429" cy="2572869"/>
            <a:chOff x="14783374" y="-715006"/>
            <a:chExt cx="6171429" cy="25728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83374" y="-715006"/>
              <a:ext cx="6171429" cy="2572869"/>
            </a:xfrm>
            <a:prstGeom prst="rect">
              <a:avLst/>
            </a:prstGeom>
          </p:spPr>
        </p:pic>
      </p:grpSp>
      <p:sp>
        <p:nvSpPr>
          <p:cNvPr id="78" name="TextBox 77"/>
          <p:cNvSpPr txBox="1"/>
          <p:nvPr/>
        </p:nvSpPr>
        <p:spPr>
          <a:xfrm>
            <a:off x="-34159" y="114656"/>
            <a:ext cx="2361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리뷰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7" name="그룹 1001"/>
          <p:cNvGrpSpPr/>
          <p:nvPr/>
        </p:nvGrpSpPr>
        <p:grpSpPr>
          <a:xfrm>
            <a:off x="9490074" y="2773110"/>
            <a:ext cx="8569326" cy="6866189"/>
            <a:chOff x="952381" y="3009524"/>
            <a:chExt cx="7428571" cy="6704762"/>
          </a:xfrm>
        </p:grpSpPr>
        <p:pic>
          <p:nvPicPr>
            <p:cNvPr id="38" name="Object 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52381" y="3009524"/>
              <a:ext cx="7428571" cy="6704762"/>
            </a:xfrm>
            <a:prstGeom prst="rect">
              <a:avLst/>
            </a:prstGeom>
          </p:spPr>
        </p:pic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955289"/>
            <a:ext cx="6914131" cy="300168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956973"/>
            <a:ext cx="6914131" cy="3160313"/>
          </a:xfrm>
          <a:prstGeom prst="rect">
            <a:avLst/>
          </a:prstGeom>
        </p:spPr>
      </p:pic>
      <p:sp>
        <p:nvSpPr>
          <p:cNvPr id="41" name="Object 39"/>
          <p:cNvSpPr txBox="1"/>
          <p:nvPr/>
        </p:nvSpPr>
        <p:spPr>
          <a:xfrm>
            <a:off x="10193905" y="2956150"/>
            <a:ext cx="7543800" cy="60016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우리 나라에는 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음악 스트리밍 서비스를 주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 이상 이용하는 사람이 많으며 그중 대다수가  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그때그때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듣고 싶은 곡이나 앨범을 직접 검색해서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감상하고있다는 응답을 하였다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따라서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1)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사용자들의 취향에 맞는 노래를 검색하여 찾는 시간을 단축 시킬 수 있다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2) </a:t>
            </a:r>
            <a:r>
              <a:rPr lang="en-US" altLang="ko-KR" sz="240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사용자들에게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새로운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음악을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추천하여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음악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감상의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즐거움을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제공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 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한다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.</a:t>
            </a:r>
          </a:p>
          <a:p>
            <a:endParaRPr lang="en-US" altLang="ko-KR" sz="24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Bold" pitchFamily="34" charset="0"/>
            </a:endParaRPr>
          </a:p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3)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새로운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아티스트나 작곡가의 음악에 대한 노래 홍보 기회를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제공 한다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111070" y="9300746"/>
            <a:ext cx="4520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다음 차트 출처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한국콘텐츠진흥원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음악산업백서</a:t>
            </a:r>
          </a:p>
        </p:txBody>
      </p:sp>
    </p:spTree>
    <p:extLst>
      <p:ext uri="{BB962C8B-B14F-4D97-AF65-F5344CB8AC3E}">
        <p14:creationId xmlns:p14="http://schemas.microsoft.com/office/powerpoint/2010/main" val="70379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4762" y="-228571"/>
            <a:ext cx="18537652" cy="3001681"/>
            <a:chOff x="-104762" y="-228571"/>
            <a:chExt cx="18537652" cy="3001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04762" y="-228571"/>
              <a:ext cx="18537652" cy="30016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113981" y="741594"/>
            <a:ext cx="1771591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소감</a:t>
            </a:r>
            <a:endParaRPr lang="en-US" altLang="ko-KR" sz="6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94943" y="2245770"/>
            <a:ext cx="16976304" cy="5948069"/>
            <a:chOff x="765521" y="3579775"/>
            <a:chExt cx="16976304" cy="59480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521" y="3579775"/>
              <a:ext cx="16976304" cy="59480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74306" y="7733222"/>
            <a:ext cx="4491407" cy="5104985"/>
            <a:chOff x="-1274306" y="7733222"/>
            <a:chExt cx="4491407" cy="51049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80000">
              <a:off x="-1274306" y="7733222"/>
              <a:ext cx="4491407" cy="51049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40386" y="-3574279"/>
            <a:ext cx="5284276" cy="5192072"/>
            <a:chOff x="14540386" y="-3574279"/>
            <a:chExt cx="5284276" cy="51920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300000">
              <a:off x="14540386" y="-3574279"/>
              <a:ext cx="5284276" cy="51920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83374" y="-715006"/>
            <a:ext cx="6171429" cy="2572869"/>
            <a:chOff x="14783374" y="-715006"/>
            <a:chExt cx="6171429" cy="25728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83374" y="-715006"/>
              <a:ext cx="6171429" cy="2572869"/>
            </a:xfrm>
            <a:prstGeom prst="rect">
              <a:avLst/>
            </a:prstGeom>
          </p:spPr>
        </p:pic>
      </p:grpSp>
      <p:sp>
        <p:nvSpPr>
          <p:cNvPr id="78" name="TextBox 77"/>
          <p:cNvSpPr txBox="1"/>
          <p:nvPr/>
        </p:nvSpPr>
        <p:spPr>
          <a:xfrm>
            <a:off x="-34159" y="114656"/>
            <a:ext cx="2361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리뷰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7" name="그룹 1001"/>
          <p:cNvGrpSpPr/>
          <p:nvPr/>
        </p:nvGrpSpPr>
        <p:grpSpPr>
          <a:xfrm>
            <a:off x="9490074" y="2773110"/>
            <a:ext cx="8569326" cy="6866189"/>
            <a:chOff x="952381" y="3009524"/>
            <a:chExt cx="7428571" cy="6704762"/>
          </a:xfrm>
        </p:grpSpPr>
        <p:pic>
          <p:nvPicPr>
            <p:cNvPr id="38" name="Object 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52381" y="3009524"/>
              <a:ext cx="7428571" cy="6704762"/>
            </a:xfrm>
            <a:prstGeom prst="rect">
              <a:avLst/>
            </a:prstGeom>
          </p:spPr>
        </p:pic>
      </p:grpSp>
      <p:sp>
        <p:nvSpPr>
          <p:cNvPr id="41" name="Object 39"/>
          <p:cNvSpPr txBox="1"/>
          <p:nvPr/>
        </p:nvSpPr>
        <p:spPr>
          <a:xfrm>
            <a:off x="10193905" y="2956150"/>
            <a:ext cx="7543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우리 나라에는 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372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17528" y="2359020"/>
            <a:ext cx="6027193" cy="6128871"/>
            <a:chOff x="15317528" y="2359020"/>
            <a:chExt cx="6027193" cy="61288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4620000">
              <a:off x="15317528" y="2359020"/>
              <a:ext cx="6027193" cy="61288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26326" y="-2420039"/>
            <a:ext cx="7409626" cy="4573412"/>
            <a:chOff x="-2126326" y="-2420039"/>
            <a:chExt cx="7409626" cy="45734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40000">
              <a:off x="-2126326" y="-2420039"/>
              <a:ext cx="7409626" cy="457341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56645" y="3682351"/>
            <a:ext cx="16372424" cy="1985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300" kern="0" spc="-800" dirty="0" smtClean="0">
                <a:solidFill>
                  <a:srgbClr val="FFFFFF"/>
                </a:solidFill>
                <a:latin typeface="배달의민족 주아" panose="02020603020101020101" pitchFamily="18" charset="-127"/>
                <a:cs typeface="NanumSquareRoundOTF ExtraBold" pitchFamily="34" charset="0"/>
              </a:rPr>
              <a:t>THANK YOU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07376" y="9155364"/>
            <a:ext cx="4761681" cy="2180458"/>
            <a:chOff x="407376" y="9155364"/>
            <a:chExt cx="4761681" cy="2180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376" y="9155364"/>
              <a:ext cx="4761681" cy="2180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35494" y="6718563"/>
            <a:ext cx="5238975" cy="4417335"/>
            <a:chOff x="13935494" y="6718563"/>
            <a:chExt cx="5238975" cy="44173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35494" y="6718563"/>
              <a:ext cx="5238975" cy="44173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4762" y="7284188"/>
            <a:ext cx="5676190" cy="737728"/>
            <a:chOff x="6304762" y="7284188"/>
            <a:chExt cx="5676190" cy="7377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4762" y="7284188"/>
              <a:ext cx="5676190" cy="7377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4428" y="6886026"/>
            <a:ext cx="2392291" cy="2347971"/>
            <a:chOff x="1424428" y="6886026"/>
            <a:chExt cx="2392291" cy="23479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3000000">
              <a:off x="1424428" y="6886026"/>
              <a:ext cx="2392291" cy="23479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34022" y="1642278"/>
            <a:ext cx="5692577" cy="2373235"/>
            <a:chOff x="14334022" y="1642278"/>
            <a:chExt cx="5692577" cy="23732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34022" y="1642278"/>
              <a:ext cx="5692577" cy="2373235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3106127" y="5655975"/>
            <a:ext cx="1207346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kern="0" spc="-200" dirty="0" smtClean="0">
                <a:solidFill>
                  <a:srgbClr val="FFFFFF"/>
                </a:solidFill>
                <a:latin typeface="배달의민족 주아" panose="02020603020101020101" pitchFamily="18" charset="-127"/>
                <a:cs typeface="NanumSquareRoundOTF Bold" pitchFamily="34" charset="0"/>
              </a:rPr>
              <a:t>발표를 들어주셔서 감사합니다 :)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0"/>
            <a:ext cx="18537652" cy="4819048"/>
            <a:chOff x="-95238" y="0"/>
            <a:chExt cx="18537652" cy="48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95238" y="0"/>
              <a:ext cx="18537652" cy="48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89729" y="-674308"/>
            <a:ext cx="2300270" cy="2300997"/>
            <a:chOff x="15589729" y="-674308"/>
            <a:chExt cx="2300270" cy="23009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720000">
              <a:off x="15589729" y="-674308"/>
              <a:ext cx="2300270" cy="23009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73307" y="2356051"/>
            <a:ext cx="1619729" cy="1552584"/>
            <a:chOff x="15073307" y="2356051"/>
            <a:chExt cx="1619729" cy="15525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040000">
              <a:off x="15073307" y="2356051"/>
              <a:ext cx="1619729" cy="155258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368743" y="497610"/>
            <a:ext cx="2001943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'도전했조!' 의  구성원 소개/역할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447800" y="2382832"/>
            <a:ext cx="3915740" cy="3827468"/>
            <a:chOff x="1430134" y="2787699"/>
            <a:chExt cx="4162966" cy="40222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134" y="2787699"/>
              <a:ext cx="4162966" cy="4022232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732949" y="6515100"/>
            <a:ext cx="5557332" cy="1076527"/>
            <a:chOff x="732949" y="7052620"/>
            <a:chExt cx="5557332" cy="107652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45850" y="7052620"/>
              <a:ext cx="3931535" cy="1076527"/>
              <a:chOff x="1545850" y="7052620"/>
              <a:chExt cx="3931535" cy="107652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45850" y="7052620"/>
                <a:ext cx="3931535" cy="1076527"/>
              </a:xfrm>
              <a:prstGeom prst="rect">
                <a:avLst/>
              </a:prstGeom>
            </p:spPr>
          </p:pic>
        </p:grpSp>
        <p:sp>
          <p:nvSpPr>
            <p:cNvPr id="21" name="Object 21"/>
            <p:cNvSpPr txBox="1"/>
            <p:nvPr/>
          </p:nvSpPr>
          <p:spPr>
            <a:xfrm>
              <a:off x="732949" y="7342451"/>
              <a:ext cx="5557332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000" kern="0" dirty="0">
                  <a:solidFill>
                    <a:srgbClr val="FFFF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김유미 (조장)</a:t>
              </a:r>
              <a:endPara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04472" y="8296812"/>
            <a:ext cx="641428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시스템</a:t>
            </a:r>
            <a:r>
              <a:rPr 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설계</a:t>
            </a:r>
            <a:endParaRPr lang="en-US" sz="2800" kern="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pPr algn="ctr"/>
            <a:r>
              <a:rPr lang="ko-KR" alt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명곡 추천</a:t>
            </a:r>
            <a:r>
              <a:rPr lang="en-US" altLang="ko-KR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endParaRPr lang="en-US" sz="2800" kern="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pPr algn="ctr"/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웹페이지</a:t>
            </a:r>
            <a:r>
              <a:rPr 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구현</a:t>
            </a:r>
            <a:r>
              <a:rPr lang="en-US" altLang="ko-KR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, </a:t>
            </a:r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크롤링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7066090" y="2416832"/>
            <a:ext cx="4019626" cy="3793468"/>
            <a:chOff x="7066089" y="2645432"/>
            <a:chExt cx="4153537" cy="40516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66089" y="2645432"/>
              <a:ext cx="4153537" cy="4051657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6364187" y="6591300"/>
            <a:ext cx="5557332" cy="1001176"/>
            <a:chOff x="6364187" y="7127971"/>
            <a:chExt cx="5557332" cy="10011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250794" y="7127971"/>
              <a:ext cx="3834921" cy="1001176"/>
              <a:chOff x="7250794" y="7127971"/>
              <a:chExt cx="3834921" cy="10011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250794" y="7127971"/>
                <a:ext cx="3834921" cy="1001176"/>
              </a:xfrm>
              <a:prstGeom prst="rect">
                <a:avLst/>
              </a:prstGeom>
            </p:spPr>
          </p:pic>
        </p:grpSp>
        <p:sp>
          <p:nvSpPr>
            <p:cNvPr id="26" name="Object 26"/>
            <p:cNvSpPr txBox="1"/>
            <p:nvPr/>
          </p:nvSpPr>
          <p:spPr>
            <a:xfrm>
              <a:off x="6364187" y="7342451"/>
              <a:ext cx="5557332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000" kern="0" dirty="0">
                  <a:solidFill>
                    <a:srgbClr val="FFFF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김화영</a:t>
              </a:r>
              <a:endPara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394555" y="8296812"/>
            <a:ext cx="7496595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발표</a:t>
            </a:r>
            <a:endParaRPr lang="en-US" sz="2800" kern="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pPr algn="ctr"/>
            <a:r>
              <a:rPr lang="ko-KR" alt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플레이리스트 추천</a:t>
            </a:r>
            <a:endParaRPr lang="en-US" sz="2800" kern="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pPr algn="ctr"/>
            <a:r>
              <a:rPr 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en-US" sz="28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프로젝트 </a:t>
            </a:r>
            <a:r>
              <a:rPr lang="en-US" sz="2800" kern="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관리</a:t>
            </a:r>
            <a:r>
              <a:rPr 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, </a:t>
            </a:r>
            <a:r>
              <a:rPr lang="en-US" sz="28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크롤링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12620713" y="2396949"/>
            <a:ext cx="3990887" cy="3813351"/>
            <a:chOff x="12620713" y="2645432"/>
            <a:chExt cx="4306767" cy="430676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20713" y="2645432"/>
              <a:ext cx="4306767" cy="4306767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11995397" y="6515100"/>
            <a:ext cx="5557332" cy="1076527"/>
            <a:chOff x="11995397" y="7052620"/>
            <a:chExt cx="5557332" cy="107652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808329" y="7052620"/>
              <a:ext cx="3931535" cy="1076527"/>
              <a:chOff x="12808329" y="7052620"/>
              <a:chExt cx="3931535" cy="107652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808329" y="7052620"/>
                <a:ext cx="3931535" cy="1076527"/>
              </a:xfrm>
              <a:prstGeom prst="rect">
                <a:avLst/>
              </a:prstGeom>
            </p:spPr>
          </p:pic>
        </p:grpSp>
        <p:sp>
          <p:nvSpPr>
            <p:cNvPr id="34" name="Object 34"/>
            <p:cNvSpPr txBox="1"/>
            <p:nvPr/>
          </p:nvSpPr>
          <p:spPr>
            <a:xfrm>
              <a:off x="11995397" y="7342451"/>
              <a:ext cx="5557332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000" kern="0" dirty="0">
                  <a:solidFill>
                    <a:srgbClr val="FFFF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최가람</a:t>
              </a:r>
              <a:endPara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1519258" y="8313880"/>
            <a:ext cx="6509609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Dataset </a:t>
            </a:r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가공</a:t>
            </a:r>
            <a:r>
              <a:rPr lang="en-US" sz="28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ko-KR" alt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및 </a:t>
            </a:r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분석</a:t>
            </a:r>
            <a:r>
              <a:rPr 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 </a:t>
            </a:r>
          </a:p>
          <a:p>
            <a:pPr algn="ctr"/>
            <a:r>
              <a:rPr lang="en-US" altLang="ko-KR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DB, </a:t>
            </a:r>
            <a:r>
              <a:rPr lang="ko-KR" alt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컨텐츠 추천</a:t>
            </a:r>
            <a:endParaRPr lang="en-US" altLang="ko-KR" sz="2800" kern="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pPr algn="ctr"/>
            <a:r>
              <a:rPr lang="en-US" altLang="ko-KR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PPT</a:t>
            </a:r>
            <a:r>
              <a:rPr lang="en-US" sz="28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, 크롤링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93370" y="-89882"/>
            <a:ext cx="2274463" cy="2232325"/>
            <a:chOff x="693370" y="-89882"/>
            <a:chExt cx="2274463" cy="223232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3370" y="-89882"/>
              <a:ext cx="2274463" cy="223232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-34159" y="114656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244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524" y="0"/>
            <a:ext cx="6904762" cy="10380952"/>
            <a:chOff x="-209524" y="0"/>
            <a:chExt cx="6904762" cy="1038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4" y="0"/>
              <a:ext cx="6904762" cy="103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26255" y="-1148736"/>
            <a:ext cx="12993327" cy="12197457"/>
            <a:chOff x="5937942" y="-1050815"/>
            <a:chExt cx="12993327" cy="12197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937942" y="-1050815"/>
              <a:ext cx="12993327" cy="1219745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764990" y="873107"/>
            <a:ext cx="602884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상세일정</a:t>
            </a:r>
            <a:endParaRPr lang="en-US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64988" y="3354039"/>
            <a:ext cx="4596739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500" kern="0" spc="300" dirty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01</a:t>
            </a:r>
            <a:endParaRPr lang="en-US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60226" y="4138869"/>
            <a:ext cx="4510514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05/24  ~  26 </a:t>
            </a:r>
            <a:endParaRPr lang="en-US" sz="2800" kern="0" spc="30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endParaRPr lang="en-US" sz="2000" kern="0" spc="3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사전계획 , </a:t>
            </a:r>
            <a:r>
              <a:rPr lang="en-US" sz="2800" kern="0" spc="30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주제선정</a:t>
            </a:r>
            <a:endParaRPr lang="en-US" sz="2800" kern="0" spc="30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r>
              <a:rPr lang="en-US" sz="2800" kern="0" spc="30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기획안</a:t>
            </a:r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en-US" sz="2800" kern="0" spc="3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작성</a:t>
            </a:r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</a:p>
          <a:p>
            <a:r>
              <a:rPr lang="en-US" sz="2800" kern="0" spc="3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자료조사</a:t>
            </a:r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및 기획안 발표</a:t>
            </a:r>
            <a:endParaRPr lang="en-US" sz="2000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61710" y="3368334"/>
            <a:ext cx="4596739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500" kern="0" spc="300" dirty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02</a:t>
            </a:r>
            <a:endParaRPr lang="en-US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64986" y="6492270"/>
            <a:ext cx="4596739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500" kern="0" spc="300" dirty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03</a:t>
            </a:r>
            <a:endParaRPr lang="en-US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61748" y="6478743"/>
            <a:ext cx="4596739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500" kern="0" spc="300" dirty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04</a:t>
            </a:r>
            <a:endParaRPr lang="en-US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4119946" y="0"/>
            <a:ext cx="4947588" cy="3378201"/>
            <a:chOff x="14119946" y="0"/>
            <a:chExt cx="4947588" cy="33782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982748" y="421293"/>
              <a:ext cx="3084786" cy="2956908"/>
              <a:chOff x="15982748" y="421293"/>
              <a:chExt cx="3084786" cy="295690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982748" y="421293"/>
                <a:ext cx="3084786" cy="29569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530494" y="441346"/>
              <a:ext cx="2392291" cy="2347971"/>
              <a:chOff x="14530494" y="441346"/>
              <a:chExt cx="2392291" cy="234797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3660000">
                <a:off x="14530494" y="441346"/>
                <a:ext cx="2392291" cy="234797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466667" y="1288268"/>
            <a:ext cx="3993559" cy="737728"/>
            <a:chOff x="3466667" y="1288268"/>
            <a:chExt cx="3993559" cy="73772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66667" y="1288268"/>
              <a:ext cx="3993559" cy="737728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2361710" y="4162842"/>
            <a:ext cx="4297800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5/30  ~  6/3 </a:t>
            </a:r>
            <a:endParaRPr lang="en-US" sz="2800" kern="0" spc="30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endParaRPr lang="en-US" sz="2000" kern="0" spc="3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r>
              <a:rPr lang="en-US" sz="2800" kern="0" spc="30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데이터</a:t>
            </a:r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ko-KR" alt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수집 및 전처리</a:t>
            </a:r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endParaRPr lang="en-US" sz="2800" kern="0" spc="30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r>
              <a:rPr lang="ko-KR" alt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추천 </a:t>
            </a:r>
            <a:r>
              <a:rPr lang="ko-KR" alt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시스템 </a:t>
            </a:r>
            <a:r>
              <a:rPr lang="en-US" sz="2800" kern="0" spc="30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구현</a:t>
            </a:r>
            <a:endParaRPr lang="en-US" sz="2800" kern="0" spc="30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r>
              <a:rPr lang="ko-KR" alt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</a:t>
            </a:r>
            <a:r>
              <a:rPr lang="en-US" altLang="ko-KR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flask </a:t>
            </a:r>
            <a:r>
              <a:rPr lang="ko-KR" alt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</a:t>
            </a:r>
            <a:endParaRPr lang="en-US" sz="2000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60226" y="7353300"/>
            <a:ext cx="2674410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6/4  ~  6 </a:t>
            </a:r>
            <a:endParaRPr lang="en-US" sz="2800" kern="0" spc="30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endParaRPr lang="en-US" sz="2000" kern="0" spc="3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웹 flask </a:t>
            </a:r>
            <a:r>
              <a:rPr lang="en-US" sz="2800" kern="0" spc="30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제작</a:t>
            </a:r>
            <a:endParaRPr lang="en-US" sz="2800" kern="0" spc="30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r>
              <a:rPr lang="ko-KR" alt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개인화 작업</a:t>
            </a:r>
            <a:endParaRPr lang="en-US" sz="2000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361710" y="7353300"/>
            <a:ext cx="3307200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6/7  </a:t>
            </a:r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~  9 </a:t>
            </a:r>
            <a:endParaRPr lang="en-US" sz="2800" kern="0" spc="30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endParaRPr lang="en-US" sz="2000" kern="0" spc="3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r>
              <a:rPr lang="ko-KR" alt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테스트 </a:t>
            </a:r>
            <a:endParaRPr lang="en-US" sz="2800" kern="0" spc="30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r>
              <a:rPr lang="en-US" sz="2800" kern="0" spc="30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PPT</a:t>
            </a:r>
            <a:r>
              <a:rPr lang="en-US" sz="2800" kern="0" spc="3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제작</a:t>
            </a:r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, 발표</a:t>
            </a:r>
            <a:endParaRPr lang="en-US" sz="2000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34159" y="114656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2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7">
            <a:extLst>
              <a:ext uri="{FF2B5EF4-FFF2-40B4-BE49-F238E27FC236}">
                <a16:creationId xmlns:a16="http://schemas.microsoft.com/office/drawing/2014/main" id="{68AF9F66-6EF8-AD7F-1618-BCEC4758BF5D}"/>
              </a:ext>
            </a:extLst>
          </p:cNvPr>
          <p:cNvGrpSpPr/>
          <p:nvPr/>
        </p:nvGrpSpPr>
        <p:grpSpPr>
          <a:xfrm>
            <a:off x="7094764" y="8506845"/>
            <a:ext cx="3567766" cy="976921"/>
            <a:chOff x="2210382" y="3818519"/>
            <a:chExt cx="3567766" cy="976921"/>
          </a:xfrm>
        </p:grpSpPr>
        <p:pic>
          <p:nvPicPr>
            <p:cNvPr id="13" name="Object 22">
              <a:extLst>
                <a:ext uri="{FF2B5EF4-FFF2-40B4-BE49-F238E27FC236}">
                  <a16:creationId xmlns:a16="http://schemas.microsoft.com/office/drawing/2014/main" id="{D0DFFCE9-B69A-05AF-C9EF-3835D1140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0382" y="3818519"/>
              <a:ext cx="3567766" cy="976921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4057064" y="924905"/>
            <a:ext cx="101517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kern="0" spc="6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프로젝트 관리</a:t>
            </a:r>
            <a:endParaRPr lang="en-US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7178633" y="3696360"/>
            <a:ext cx="3890354" cy="3883712"/>
            <a:chOff x="7178633" y="3696360"/>
            <a:chExt cx="3890354" cy="38837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3380000">
              <a:off x="7178633" y="3696360"/>
              <a:ext cx="3890354" cy="38837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05489" y="4102828"/>
            <a:ext cx="3274736" cy="3061583"/>
            <a:chOff x="7505489" y="4102828"/>
            <a:chExt cx="3274736" cy="30615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505489" y="4102828"/>
              <a:ext cx="3274736" cy="306158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036489" y="5318098"/>
            <a:ext cx="419369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kern="0" spc="6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사용한 </a:t>
            </a:r>
            <a:r>
              <a:rPr lang="en-US" sz="4000" kern="0" spc="600" dirty="0" err="1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도구</a:t>
            </a:r>
            <a:r>
              <a:rPr lang="en-US" sz="4000" kern="0" spc="6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 </a:t>
            </a:r>
          </a:p>
        </p:txBody>
      </p:sp>
      <p:grpSp>
        <p:nvGrpSpPr>
          <p:cNvPr id="1003" name="그룹 1003"/>
          <p:cNvGrpSpPr/>
          <p:nvPr/>
        </p:nvGrpSpPr>
        <p:grpSpPr>
          <a:xfrm>
            <a:off x="11985829" y="3283586"/>
            <a:ext cx="3800953" cy="928662"/>
            <a:chOff x="11985829" y="3283586"/>
            <a:chExt cx="3800953" cy="9286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85829" y="3283586"/>
              <a:ext cx="3800953" cy="9286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18637" y="4029457"/>
            <a:ext cx="1411328" cy="857382"/>
            <a:chOff x="6118637" y="4029457"/>
            <a:chExt cx="1411328" cy="8573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1580000">
              <a:off x="6118637" y="4029457"/>
              <a:ext cx="1411328" cy="85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44745" y="3869680"/>
            <a:ext cx="3547128" cy="866647"/>
            <a:chOff x="2378660" y="6476372"/>
            <a:chExt cx="3547128" cy="8666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2378660" y="6476372"/>
              <a:ext cx="3547128" cy="8666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63864" y="3655434"/>
            <a:ext cx="1535362" cy="932732"/>
            <a:chOff x="10163864" y="3655434"/>
            <a:chExt cx="1535362" cy="9327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680000">
              <a:off x="10163864" y="3655434"/>
              <a:ext cx="1535362" cy="9327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08582" y="6406771"/>
            <a:ext cx="3567766" cy="976921"/>
            <a:chOff x="2210382" y="3818519"/>
            <a:chExt cx="3567766" cy="97692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0382" y="3818519"/>
              <a:ext cx="3567766" cy="9769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28283" y="5914965"/>
            <a:ext cx="1411328" cy="857382"/>
            <a:chOff x="6228283" y="5914965"/>
            <a:chExt cx="1411328" cy="8573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720000">
              <a:off x="6228283" y="5914965"/>
              <a:ext cx="1411328" cy="85738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960366" y="5963768"/>
            <a:ext cx="1411328" cy="857382"/>
            <a:chOff x="10074561" y="6686347"/>
            <a:chExt cx="1411328" cy="85738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">
              <a:off x="10074561" y="6686347"/>
              <a:ext cx="1411328" cy="857382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033084" y="6617308"/>
            <a:ext cx="419369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kern="0" spc="6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Python</a:t>
            </a:r>
            <a:endParaRPr lang="en-US" sz="24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722765" y="3474883"/>
            <a:ext cx="419369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kern="0" spc="60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notion</a:t>
            </a:r>
            <a:endParaRPr lang="en-US" sz="24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298199" y="4023973"/>
            <a:ext cx="34082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kern="0" spc="6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google drive</a:t>
            </a:r>
            <a:endParaRPr lang="en-US" sz="24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13752928" y="2078893"/>
            <a:ext cx="3537126" cy="732438"/>
            <a:chOff x="13752928" y="2123813"/>
            <a:chExt cx="3537126" cy="68751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52928" y="2123813"/>
              <a:ext cx="3537126" cy="6875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951698" y="2490723"/>
            <a:ext cx="663468" cy="496303"/>
            <a:chOff x="12951698" y="2490723"/>
            <a:chExt cx="663468" cy="49630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3320000">
              <a:off x="12951698" y="2490723"/>
              <a:ext cx="663468" cy="496303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13424643" y="2171264"/>
            <a:ext cx="419369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kern="0" spc="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회의록</a:t>
            </a:r>
            <a:endParaRPr lang="en-US" sz="2400" spc="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18" name="그룹 1018"/>
          <p:cNvGrpSpPr/>
          <p:nvPr/>
        </p:nvGrpSpPr>
        <p:grpSpPr>
          <a:xfrm>
            <a:off x="12551835" y="6262720"/>
            <a:ext cx="3567766" cy="976921"/>
            <a:chOff x="11637957" y="6622456"/>
            <a:chExt cx="3567766" cy="97692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37957" y="6622456"/>
              <a:ext cx="3567766" cy="976921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2169785" y="6469890"/>
            <a:ext cx="419369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kern="0" spc="6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HTML/CSS</a:t>
            </a:r>
            <a:endParaRPr lang="en-US" sz="24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19" name="그룹 1019"/>
          <p:cNvGrpSpPr/>
          <p:nvPr/>
        </p:nvGrpSpPr>
        <p:grpSpPr>
          <a:xfrm rot="18125994">
            <a:off x="8412056" y="7254393"/>
            <a:ext cx="1411328" cy="857382"/>
            <a:chOff x="7809148" y="7390278"/>
            <a:chExt cx="1411328" cy="85738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720000">
              <a:off x="7809148" y="7390278"/>
              <a:ext cx="1411328" cy="857382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6830462" y="8702448"/>
            <a:ext cx="419369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kern="0" spc="6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JavaScript</a:t>
            </a:r>
            <a:endParaRPr lang="en-US" sz="24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014">
            <a:extLst>
              <a:ext uri="{FF2B5EF4-FFF2-40B4-BE49-F238E27FC236}">
                <a16:creationId xmlns:a16="http://schemas.microsoft.com/office/drawing/2014/main" id="{E947D7F0-395C-026E-2118-605A11798CA2}"/>
              </a:ext>
            </a:extLst>
          </p:cNvPr>
          <p:cNvGrpSpPr/>
          <p:nvPr/>
        </p:nvGrpSpPr>
        <p:grpSpPr>
          <a:xfrm>
            <a:off x="1524000" y="2131421"/>
            <a:ext cx="3657600" cy="687518"/>
            <a:chOff x="13752928" y="2123813"/>
            <a:chExt cx="3537126" cy="687518"/>
          </a:xfrm>
        </p:grpSpPr>
        <p:pic>
          <p:nvPicPr>
            <p:cNvPr id="16" name="Object 46">
              <a:extLst>
                <a:ext uri="{FF2B5EF4-FFF2-40B4-BE49-F238E27FC236}">
                  <a16:creationId xmlns:a16="http://schemas.microsoft.com/office/drawing/2014/main" id="{F37AA7AC-68D3-200A-215C-9FE6232E7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52928" y="2123813"/>
              <a:ext cx="3537126" cy="687518"/>
            </a:xfrm>
            <a:prstGeom prst="rect">
              <a:avLst/>
            </a:prstGeom>
          </p:spPr>
        </p:pic>
      </p:grpSp>
      <p:sp>
        <p:nvSpPr>
          <p:cNvPr id="18" name="Object 61">
            <a:extLst>
              <a:ext uri="{FF2B5EF4-FFF2-40B4-BE49-F238E27FC236}">
                <a16:creationId xmlns:a16="http://schemas.microsoft.com/office/drawing/2014/main" id="{E2F56673-0E55-F7A4-1514-C1C3B8C4940C}"/>
              </a:ext>
            </a:extLst>
          </p:cNvPr>
          <p:cNvSpPr txBox="1"/>
          <p:nvPr/>
        </p:nvSpPr>
        <p:spPr>
          <a:xfrm>
            <a:off x="1255952" y="2215654"/>
            <a:ext cx="419369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kern="0" spc="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자료 공유</a:t>
            </a:r>
            <a:endParaRPr lang="en-US" altLang="ko-KR" sz="2800" spc="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9" name="그룹 1015">
            <a:extLst>
              <a:ext uri="{FF2B5EF4-FFF2-40B4-BE49-F238E27FC236}">
                <a16:creationId xmlns:a16="http://schemas.microsoft.com/office/drawing/2014/main" id="{6CC78D89-D2BB-FA79-C9C2-68ADDE403F74}"/>
              </a:ext>
            </a:extLst>
          </p:cNvPr>
          <p:cNvGrpSpPr/>
          <p:nvPr/>
        </p:nvGrpSpPr>
        <p:grpSpPr>
          <a:xfrm rot="19129271">
            <a:off x="2265781" y="3142773"/>
            <a:ext cx="663468" cy="496303"/>
            <a:chOff x="6669976" y="2590054"/>
            <a:chExt cx="663468" cy="496303"/>
          </a:xfrm>
        </p:grpSpPr>
        <p:pic>
          <p:nvPicPr>
            <p:cNvPr id="21" name="Object 49">
              <a:extLst>
                <a:ext uri="{FF2B5EF4-FFF2-40B4-BE49-F238E27FC236}">
                  <a16:creationId xmlns:a16="http://schemas.microsoft.com/office/drawing/2014/main" id="{B1BCE407-FAB4-C5BD-E670-9D477E2CC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8280000">
              <a:off x="6669976" y="2590054"/>
              <a:ext cx="663468" cy="496303"/>
            </a:xfrm>
            <a:prstGeom prst="rect">
              <a:avLst/>
            </a:prstGeom>
          </p:spPr>
        </p:pic>
      </p:grpSp>
      <p:grpSp>
        <p:nvGrpSpPr>
          <p:cNvPr id="51" name="그룹 1024"/>
          <p:cNvGrpSpPr/>
          <p:nvPr/>
        </p:nvGrpSpPr>
        <p:grpSpPr>
          <a:xfrm>
            <a:off x="14352678" y="8081057"/>
            <a:ext cx="3537126" cy="687518"/>
            <a:chOff x="13796208" y="7853499"/>
            <a:chExt cx="3537126" cy="687518"/>
          </a:xfrm>
        </p:grpSpPr>
        <p:pic>
          <p:nvPicPr>
            <p:cNvPr id="52" name="Object 8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96208" y="7853499"/>
              <a:ext cx="3537126" cy="687518"/>
            </a:xfrm>
            <a:prstGeom prst="rect">
              <a:avLst/>
            </a:prstGeom>
          </p:spPr>
        </p:pic>
      </p:grpSp>
      <p:grpSp>
        <p:nvGrpSpPr>
          <p:cNvPr id="53" name="그룹 1026"/>
          <p:cNvGrpSpPr/>
          <p:nvPr/>
        </p:nvGrpSpPr>
        <p:grpSpPr>
          <a:xfrm>
            <a:off x="15829836" y="7186077"/>
            <a:ext cx="624321" cy="852726"/>
            <a:chOff x="15273366" y="6958519"/>
            <a:chExt cx="624321" cy="852726"/>
          </a:xfrm>
        </p:grpSpPr>
        <p:pic>
          <p:nvPicPr>
            <p:cNvPr id="54" name="Object 8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760000">
              <a:off x="15273366" y="6958519"/>
              <a:ext cx="624321" cy="852726"/>
            </a:xfrm>
            <a:prstGeom prst="rect">
              <a:avLst/>
            </a:prstGeom>
          </p:spPr>
        </p:pic>
      </p:grpSp>
      <p:sp>
        <p:nvSpPr>
          <p:cNvPr id="55" name="Object 93"/>
          <p:cNvSpPr txBox="1"/>
          <p:nvPr/>
        </p:nvSpPr>
        <p:spPr>
          <a:xfrm>
            <a:off x="14030319" y="8179228"/>
            <a:ext cx="419369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kern="0" spc="-100" dirty="0" smtClean="0">
                <a:solidFill>
                  <a:schemeClr val="bg1"/>
                </a:solidFill>
                <a:latin typeface="배달의민족 주아" panose="02020603020101020101" pitchFamily="18" charset="-127"/>
              </a:rPr>
              <a:t>Web flow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-34159" y="114656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48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4762" y="-228571"/>
            <a:ext cx="18537652" cy="3001681"/>
            <a:chOff x="-104762" y="-228571"/>
            <a:chExt cx="18537652" cy="3001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04762" y="-228571"/>
              <a:ext cx="18537652" cy="30016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113981" y="741594"/>
            <a:ext cx="1771591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</a:t>
            </a:r>
            <a:r>
              <a:rPr lang="en-US" altLang="ko-KR" sz="6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6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</a:t>
            </a:r>
            <a:endParaRPr 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94943" y="2245770"/>
            <a:ext cx="16976304" cy="5948069"/>
            <a:chOff x="765521" y="3579775"/>
            <a:chExt cx="16976304" cy="59480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521" y="3579775"/>
              <a:ext cx="16976304" cy="59480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74306" y="7733222"/>
            <a:ext cx="4491407" cy="5104985"/>
            <a:chOff x="-1274306" y="7733222"/>
            <a:chExt cx="4491407" cy="51049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80000">
              <a:off x="-1274306" y="7733222"/>
              <a:ext cx="4491407" cy="51049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40386" y="-3574279"/>
            <a:ext cx="5284276" cy="5192072"/>
            <a:chOff x="14540386" y="-3574279"/>
            <a:chExt cx="5284276" cy="51920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300000">
              <a:off x="14540386" y="-3574279"/>
              <a:ext cx="5284276" cy="51920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83374" y="-715006"/>
            <a:ext cx="6171429" cy="2572869"/>
            <a:chOff x="14783374" y="-715006"/>
            <a:chExt cx="6171429" cy="25728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83374" y="-715006"/>
              <a:ext cx="6171429" cy="2572869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-34159" y="114656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8" name="그룹 1010"/>
          <p:cNvGrpSpPr/>
          <p:nvPr/>
        </p:nvGrpSpPr>
        <p:grpSpPr>
          <a:xfrm>
            <a:off x="4423014" y="4656947"/>
            <a:ext cx="225186" cy="345325"/>
            <a:chOff x="11297849" y="5465116"/>
            <a:chExt cx="225186" cy="342786"/>
          </a:xfrm>
        </p:grpSpPr>
        <p:pic>
          <p:nvPicPr>
            <p:cNvPr id="79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97849" y="5465116"/>
              <a:ext cx="225186" cy="342786"/>
            </a:xfrm>
            <a:prstGeom prst="rect">
              <a:avLst/>
            </a:prstGeom>
          </p:spPr>
        </p:pic>
      </p:grpSp>
      <p:grpSp>
        <p:nvGrpSpPr>
          <p:cNvPr id="80" name="그룹 79"/>
          <p:cNvGrpSpPr/>
          <p:nvPr/>
        </p:nvGrpSpPr>
        <p:grpSpPr>
          <a:xfrm>
            <a:off x="9296400" y="3500905"/>
            <a:ext cx="3182317" cy="2709395"/>
            <a:chOff x="9525000" y="3500905"/>
            <a:chExt cx="3182317" cy="2709395"/>
          </a:xfrm>
        </p:grpSpPr>
        <p:grpSp>
          <p:nvGrpSpPr>
            <p:cNvPr id="81" name="그룹 1006"/>
            <p:cNvGrpSpPr/>
            <p:nvPr/>
          </p:nvGrpSpPr>
          <p:grpSpPr>
            <a:xfrm>
              <a:off x="9525000" y="3500905"/>
              <a:ext cx="3182317" cy="2709395"/>
              <a:chOff x="11638703" y="4415873"/>
              <a:chExt cx="2565442" cy="2375442"/>
            </a:xfrm>
          </p:grpSpPr>
          <p:pic>
            <p:nvPicPr>
              <p:cNvPr id="83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1638703" y="4415873"/>
                <a:ext cx="2565442" cy="2375442"/>
              </a:xfrm>
              <a:prstGeom prst="rect">
                <a:avLst/>
              </a:prstGeom>
            </p:spPr>
          </p:pic>
        </p:grpSp>
        <p:sp>
          <p:nvSpPr>
            <p:cNvPr id="82" name="Object 37"/>
            <p:cNvSpPr txBox="1"/>
            <p:nvPr/>
          </p:nvSpPr>
          <p:spPr>
            <a:xfrm>
              <a:off x="9661876" y="3694071"/>
              <a:ext cx="2758724" cy="23083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빅데이터셋구축</a:t>
              </a:r>
              <a:endPara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err="1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머신러닝</a:t>
              </a:r>
              <a:endPara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err="1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추천시스템</a:t>
              </a:r>
              <a:endPara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노래 추천을 해볼까</a:t>
              </a:r>
              <a:r>
                <a:rPr lang="en-US" altLang="ko-KR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</a:t>
              </a:r>
            </a:p>
          </p:txBody>
        </p:sp>
      </p:grpSp>
      <p:grpSp>
        <p:nvGrpSpPr>
          <p:cNvPr id="84" name="그룹 1006"/>
          <p:cNvGrpSpPr/>
          <p:nvPr/>
        </p:nvGrpSpPr>
        <p:grpSpPr>
          <a:xfrm>
            <a:off x="800357" y="3608408"/>
            <a:ext cx="3066043" cy="2709592"/>
            <a:chOff x="11638703" y="4415873"/>
            <a:chExt cx="2565442" cy="2375442"/>
          </a:xfrm>
        </p:grpSpPr>
        <p:pic>
          <p:nvPicPr>
            <p:cNvPr id="85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1638703" y="4415873"/>
              <a:ext cx="2565442" cy="2375442"/>
            </a:xfrm>
            <a:prstGeom prst="rect">
              <a:avLst/>
            </a:prstGeom>
          </p:spPr>
        </p:pic>
      </p:grpSp>
      <p:sp>
        <p:nvSpPr>
          <p:cNvPr id="86" name="Object 37"/>
          <p:cNvSpPr txBox="1"/>
          <p:nvPr/>
        </p:nvSpPr>
        <p:spPr>
          <a:xfrm>
            <a:off x="858718" y="3771900"/>
            <a:ext cx="2798882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노래 가사 요약 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개발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But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능력의 한계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딥러닝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요구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grpSp>
        <p:nvGrpSpPr>
          <p:cNvPr id="87" name="그룹 1010"/>
          <p:cNvGrpSpPr/>
          <p:nvPr/>
        </p:nvGrpSpPr>
        <p:grpSpPr>
          <a:xfrm>
            <a:off x="8686800" y="4561687"/>
            <a:ext cx="225186" cy="345325"/>
            <a:chOff x="11297849" y="5465116"/>
            <a:chExt cx="225186" cy="342786"/>
          </a:xfrm>
        </p:grpSpPr>
        <p:pic>
          <p:nvPicPr>
            <p:cNvPr id="88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97849" y="5465116"/>
              <a:ext cx="225186" cy="342786"/>
            </a:xfrm>
            <a:prstGeom prst="rect">
              <a:avLst/>
            </a:prstGeom>
          </p:spPr>
        </p:pic>
      </p:grpSp>
      <p:grpSp>
        <p:nvGrpSpPr>
          <p:cNvPr id="89" name="그룹 1010"/>
          <p:cNvGrpSpPr/>
          <p:nvPr/>
        </p:nvGrpSpPr>
        <p:grpSpPr>
          <a:xfrm>
            <a:off x="12877800" y="4569575"/>
            <a:ext cx="225186" cy="345325"/>
            <a:chOff x="11297849" y="5465116"/>
            <a:chExt cx="225186" cy="342786"/>
          </a:xfrm>
        </p:grpSpPr>
        <p:pic>
          <p:nvPicPr>
            <p:cNvPr id="90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97849" y="5465116"/>
              <a:ext cx="225186" cy="342786"/>
            </a:xfrm>
            <a:prstGeom prst="rect">
              <a:avLst/>
            </a:prstGeom>
          </p:spPr>
        </p:pic>
      </p:grpSp>
      <p:grpSp>
        <p:nvGrpSpPr>
          <p:cNvPr id="91" name="그룹 90"/>
          <p:cNvGrpSpPr/>
          <p:nvPr/>
        </p:nvGrpSpPr>
        <p:grpSpPr>
          <a:xfrm>
            <a:off x="2048912" y="7075420"/>
            <a:ext cx="14433777" cy="2456057"/>
            <a:chOff x="2048912" y="7075420"/>
            <a:chExt cx="14433777" cy="2456057"/>
          </a:xfrm>
        </p:grpSpPr>
        <p:grpSp>
          <p:nvGrpSpPr>
            <p:cNvPr id="92" name="그룹 1012"/>
            <p:cNvGrpSpPr/>
            <p:nvPr/>
          </p:nvGrpSpPr>
          <p:grpSpPr>
            <a:xfrm>
              <a:off x="2048912" y="7124700"/>
              <a:ext cx="14433777" cy="2362200"/>
              <a:chOff x="2051938" y="7685687"/>
              <a:chExt cx="14433777" cy="1689852"/>
            </a:xfrm>
          </p:grpSpPr>
          <p:pic>
            <p:nvPicPr>
              <p:cNvPr id="104" name="Object 4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051938" y="7685687"/>
                <a:ext cx="14433777" cy="1689852"/>
              </a:xfrm>
              <a:prstGeom prst="rect">
                <a:avLst/>
              </a:prstGeom>
            </p:spPr>
          </p:pic>
        </p:grpSp>
        <p:sp>
          <p:nvSpPr>
            <p:cNvPr id="93" name="Object 44"/>
            <p:cNvSpPr txBox="1"/>
            <p:nvPr/>
          </p:nvSpPr>
          <p:spPr>
            <a:xfrm>
              <a:off x="4646288" y="7075420"/>
              <a:ext cx="8368262" cy="24560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노래 </a:t>
              </a:r>
              <a:r>
                <a:rPr lang="ko-KR" altLang="en-US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정보 수집</a:t>
              </a:r>
              <a:endPara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노래가사 코사인유사도</a:t>
              </a:r>
              <a:r>
                <a:rPr lang="en-US" altLang="ko-KR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(cosine similarity) </a:t>
              </a:r>
              <a:r>
                <a:rPr lang="ko-KR" altLang="en-US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</a:t>
              </a:r>
              <a:endPara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웹 </a:t>
              </a:r>
              <a:r>
                <a:rPr lang="ko-KR" altLang="en-US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페이지에 </a:t>
              </a:r>
              <a:r>
                <a:rPr lang="ko-KR" altLang="en-US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적용</a:t>
              </a:r>
              <a:endPara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노래 추천 </a:t>
              </a:r>
              <a:r>
                <a:rPr lang="ko-KR" altLang="en-US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</a:t>
              </a:r>
              <a:r>
                <a:rPr lang="en-US" altLang="ko-KR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  <a:endParaRPr 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94" name="그룹 1013"/>
            <p:cNvGrpSpPr/>
            <p:nvPr/>
          </p:nvGrpSpPr>
          <p:grpSpPr>
            <a:xfrm>
              <a:off x="3810000" y="7933074"/>
              <a:ext cx="665072" cy="410826"/>
              <a:chOff x="3414204" y="8291216"/>
              <a:chExt cx="665072" cy="410826"/>
            </a:xfrm>
          </p:grpSpPr>
          <p:grpSp>
            <p:nvGrpSpPr>
              <p:cNvPr id="100" name="그룹 1014"/>
              <p:cNvGrpSpPr/>
              <p:nvPr/>
            </p:nvGrpSpPr>
            <p:grpSpPr>
              <a:xfrm>
                <a:off x="3414204" y="8291216"/>
                <a:ext cx="314486" cy="410826"/>
                <a:chOff x="3414204" y="8291216"/>
                <a:chExt cx="314486" cy="410826"/>
              </a:xfrm>
            </p:grpSpPr>
            <p:pic>
              <p:nvPicPr>
                <p:cNvPr id="103" name="Object 4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414204" y="8291216"/>
                  <a:ext cx="314486" cy="410826"/>
                </a:xfrm>
                <a:prstGeom prst="rect">
                  <a:avLst/>
                </a:prstGeom>
              </p:spPr>
            </p:pic>
          </p:grpSp>
          <p:grpSp>
            <p:nvGrpSpPr>
              <p:cNvPr id="101" name="그룹 1015"/>
              <p:cNvGrpSpPr/>
              <p:nvPr/>
            </p:nvGrpSpPr>
            <p:grpSpPr>
              <a:xfrm>
                <a:off x="3764789" y="8291216"/>
                <a:ext cx="314486" cy="410826"/>
                <a:chOff x="3764789" y="8291216"/>
                <a:chExt cx="314486" cy="410826"/>
              </a:xfrm>
            </p:grpSpPr>
            <p:pic>
              <p:nvPicPr>
                <p:cNvPr id="102" name="Object 4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764789" y="8291216"/>
                  <a:ext cx="314486" cy="41082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5" name="그룹 1016"/>
            <p:cNvGrpSpPr/>
            <p:nvPr/>
          </p:nvGrpSpPr>
          <p:grpSpPr>
            <a:xfrm>
              <a:off x="13214223" y="7886700"/>
              <a:ext cx="654177" cy="414635"/>
              <a:chOff x="14541341" y="8355074"/>
              <a:chExt cx="654177" cy="414635"/>
            </a:xfrm>
          </p:grpSpPr>
          <p:grpSp>
            <p:nvGrpSpPr>
              <p:cNvPr id="96" name="그룹 1017"/>
              <p:cNvGrpSpPr/>
              <p:nvPr/>
            </p:nvGrpSpPr>
            <p:grpSpPr>
              <a:xfrm>
                <a:off x="14541341" y="8355074"/>
                <a:ext cx="314486" cy="410826"/>
                <a:chOff x="14541341" y="8355074"/>
                <a:chExt cx="314486" cy="410826"/>
              </a:xfrm>
            </p:grpSpPr>
            <p:pic>
              <p:nvPicPr>
                <p:cNvPr id="99" name="Object 5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4541341" y="8355074"/>
                  <a:ext cx="314486" cy="410826"/>
                </a:xfrm>
                <a:prstGeom prst="rect">
                  <a:avLst/>
                </a:prstGeom>
              </p:spPr>
            </p:pic>
          </p:grpSp>
          <p:grpSp>
            <p:nvGrpSpPr>
              <p:cNvPr id="97" name="그룹 1018"/>
              <p:cNvGrpSpPr/>
              <p:nvPr/>
            </p:nvGrpSpPr>
            <p:grpSpPr>
              <a:xfrm>
                <a:off x="14881031" y="8358883"/>
                <a:ext cx="314486" cy="410826"/>
                <a:chOff x="14881031" y="8358883"/>
                <a:chExt cx="314486" cy="410826"/>
              </a:xfrm>
            </p:grpSpPr>
            <p:pic>
              <p:nvPicPr>
                <p:cNvPr id="98" name="Object 57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4881031" y="8358883"/>
                  <a:ext cx="314486" cy="41082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5" name="그룹 104"/>
          <p:cNvGrpSpPr/>
          <p:nvPr/>
        </p:nvGrpSpPr>
        <p:grpSpPr>
          <a:xfrm>
            <a:off x="13639800" y="2857500"/>
            <a:ext cx="4008732" cy="3849322"/>
            <a:chOff x="13639800" y="2857500"/>
            <a:chExt cx="4008732" cy="3849322"/>
          </a:xfrm>
        </p:grpSpPr>
        <p:grpSp>
          <p:nvGrpSpPr>
            <p:cNvPr id="106" name="그룹 1002"/>
            <p:cNvGrpSpPr/>
            <p:nvPr/>
          </p:nvGrpSpPr>
          <p:grpSpPr>
            <a:xfrm>
              <a:off x="13639800" y="2857500"/>
              <a:ext cx="4008732" cy="3849322"/>
              <a:chOff x="7228571" y="3544094"/>
              <a:chExt cx="3828571" cy="3813532"/>
            </a:xfrm>
          </p:grpSpPr>
          <p:pic>
            <p:nvPicPr>
              <p:cNvPr id="110" name="Object 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228571" y="3544094"/>
                <a:ext cx="3828571" cy="3813532"/>
              </a:xfrm>
              <a:prstGeom prst="rect">
                <a:avLst/>
              </a:prstGeom>
            </p:spPr>
          </p:pic>
        </p:grpSp>
        <p:sp>
          <p:nvSpPr>
            <p:cNvPr id="107" name="Object 37"/>
            <p:cNvSpPr txBox="1"/>
            <p:nvPr/>
          </p:nvSpPr>
          <p:spPr>
            <a:xfrm>
              <a:off x="14273641" y="3543300"/>
              <a:ext cx="2947559" cy="28623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What?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사용자가 듣고 </a:t>
              </a: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싶은</a:t>
              </a:r>
              <a:endPara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비슷한</a:t>
              </a:r>
              <a:endPara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잘 알려지지 </a:t>
              </a: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않는</a:t>
              </a:r>
              <a:endPara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다른 사람들이 </a:t>
              </a: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듣는</a:t>
              </a:r>
              <a:endPara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108" name="그룹 1005"/>
            <p:cNvGrpSpPr/>
            <p:nvPr/>
          </p:nvGrpSpPr>
          <p:grpSpPr>
            <a:xfrm>
              <a:off x="16369483" y="3050574"/>
              <a:ext cx="1154997" cy="1041544"/>
              <a:chOff x="8535409" y="3610938"/>
              <a:chExt cx="1307511" cy="1238177"/>
            </a:xfrm>
          </p:grpSpPr>
          <p:pic>
            <p:nvPicPr>
              <p:cNvPr id="109" name="Object 1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535409" y="3610938"/>
                <a:ext cx="1307511" cy="1238177"/>
              </a:xfrm>
              <a:prstGeom prst="rect">
                <a:avLst/>
              </a:prstGeom>
            </p:spPr>
          </p:pic>
        </p:grpSp>
      </p:grpSp>
      <p:grpSp>
        <p:nvGrpSpPr>
          <p:cNvPr id="111" name="그룹 110"/>
          <p:cNvGrpSpPr/>
          <p:nvPr/>
        </p:nvGrpSpPr>
        <p:grpSpPr>
          <a:xfrm>
            <a:off x="4800600" y="3571266"/>
            <a:ext cx="3594361" cy="2709592"/>
            <a:chOff x="4940039" y="3571266"/>
            <a:chExt cx="3594361" cy="2709592"/>
          </a:xfrm>
        </p:grpSpPr>
        <p:grpSp>
          <p:nvGrpSpPr>
            <p:cNvPr id="112" name="그룹 1006"/>
            <p:cNvGrpSpPr/>
            <p:nvPr/>
          </p:nvGrpSpPr>
          <p:grpSpPr>
            <a:xfrm>
              <a:off x="5201212" y="3571266"/>
              <a:ext cx="3066043" cy="2709592"/>
              <a:chOff x="11638703" y="4415873"/>
              <a:chExt cx="2565442" cy="2375442"/>
            </a:xfrm>
          </p:grpSpPr>
          <p:pic>
            <p:nvPicPr>
              <p:cNvPr id="114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1638703" y="4415873"/>
                <a:ext cx="2565442" cy="2375442"/>
              </a:xfrm>
              <a:prstGeom prst="rect">
                <a:avLst/>
              </a:prstGeom>
            </p:spPr>
          </p:pic>
        </p:grpSp>
        <p:sp>
          <p:nvSpPr>
            <p:cNvPr id="113" name="Object 37"/>
            <p:cNvSpPr txBox="1"/>
            <p:nvPr/>
          </p:nvSpPr>
          <p:spPr>
            <a:xfrm>
              <a:off x="4940039" y="3924300"/>
              <a:ext cx="3594361" cy="175432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우리 능력 </a:t>
              </a:r>
              <a:endPara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구현 </a:t>
              </a: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할 수 있는 </a:t>
              </a:r>
              <a:endPara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서비스 필요</a:t>
              </a:r>
              <a:endPara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837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01162" y="1585622"/>
            <a:ext cx="1792037" cy="1792037"/>
            <a:chOff x="10201162" y="1585622"/>
            <a:chExt cx="1792037" cy="17920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1162" y="1585622"/>
              <a:ext cx="1792037" cy="179203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476191" y="3346185"/>
            <a:ext cx="1045900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구성 </a:t>
            </a:r>
            <a:r>
              <a:rPr lang="ko-KR" altLang="en-US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활용</a:t>
            </a:r>
            <a:endParaRPr lang="en-US" altLang="ko-KR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09524" y="5850571"/>
            <a:ext cx="6171429" cy="2572869"/>
            <a:chOff x="-1009524" y="5850571"/>
            <a:chExt cx="6171429" cy="25728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09524" y="5850571"/>
              <a:ext cx="6171429" cy="2572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05193" y="5299564"/>
            <a:ext cx="2572814" cy="2572814"/>
            <a:chOff x="13105193" y="5299564"/>
            <a:chExt cx="2572814" cy="25728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05193" y="5299564"/>
              <a:ext cx="2572814" cy="2572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695238" y="7225562"/>
            <a:ext cx="6171429" cy="2395754"/>
            <a:chOff x="-1695238" y="7225562"/>
            <a:chExt cx="6171429" cy="23957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95238" y="7225562"/>
              <a:ext cx="6171429" cy="2395754"/>
            </a:xfrm>
            <a:prstGeom prst="rect">
              <a:avLst/>
            </a:prstGeom>
          </p:spPr>
        </p:pic>
      </p:grpSp>
      <p:sp>
        <p:nvSpPr>
          <p:cNvPr id="15" name="Object 5"/>
          <p:cNvSpPr txBox="1"/>
          <p:nvPr/>
        </p:nvSpPr>
        <p:spPr>
          <a:xfrm>
            <a:off x="5173581" y="4710143"/>
            <a:ext cx="899961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이터 수집</a:t>
            </a: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시각화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4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6477000" y="323338"/>
            <a:ext cx="789966" cy="738547"/>
            <a:chOff x="12732830" y="2519925"/>
            <a:chExt cx="1200907" cy="11227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2830" y="2519925"/>
              <a:ext cx="1200907" cy="1122740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3773619" y="323338"/>
            <a:ext cx="101517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Melon </a:t>
            </a:r>
            <a:r>
              <a:rPr lang="ko-KR" altLang="en-US" sz="6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r>
              <a:rPr lang="ko-KR" alt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81000" y="1376301"/>
            <a:ext cx="18745200" cy="8644000"/>
            <a:chOff x="2723" y="2152397"/>
            <a:chExt cx="8378229" cy="75618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723" y="2152397"/>
              <a:ext cx="8378229" cy="7561889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1657259"/>
            <a:ext cx="6248400" cy="80921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1866900"/>
            <a:ext cx="8255190" cy="76772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34159" y="114656"/>
            <a:ext cx="3124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구성 및 활용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30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1232</Words>
  <Application>Microsoft Office PowerPoint</Application>
  <PresentationFormat>사용자 지정</PresentationFormat>
  <Paragraphs>294</Paragraphs>
  <Slides>32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?? ??</vt:lpstr>
      <vt:lpstr>NanumSquareRoundOTF Bold</vt:lpstr>
      <vt:lpstr>NanumSquareRoundOTF ExtraBold</vt:lpstr>
      <vt:lpstr>NanumSquareRoundOTF Regular</vt:lpstr>
      <vt:lpstr>배달의민족 주아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sujung</cp:lastModifiedBy>
  <cp:revision>72</cp:revision>
  <dcterms:created xsi:type="dcterms:W3CDTF">2023-05-29T11:18:41Z</dcterms:created>
  <dcterms:modified xsi:type="dcterms:W3CDTF">2023-06-08T14:02:26Z</dcterms:modified>
</cp:coreProperties>
</file>